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1" r:id="rId3"/>
  </p:sldMasterIdLst>
  <p:notesMasterIdLst>
    <p:notesMasterId r:id="rId36"/>
  </p:notesMasterIdLst>
  <p:sldIdLst>
    <p:sldId id="646" r:id="rId4"/>
    <p:sldId id="649" r:id="rId5"/>
    <p:sldId id="647" r:id="rId6"/>
    <p:sldId id="654" r:id="rId7"/>
    <p:sldId id="264" r:id="rId8"/>
    <p:sldId id="267" r:id="rId9"/>
    <p:sldId id="268" r:id="rId10"/>
    <p:sldId id="271" r:id="rId11"/>
    <p:sldId id="270" r:id="rId12"/>
    <p:sldId id="269" r:id="rId13"/>
    <p:sldId id="272" r:id="rId14"/>
    <p:sldId id="290" r:id="rId15"/>
    <p:sldId id="294" r:id="rId16"/>
    <p:sldId id="289" r:id="rId17"/>
    <p:sldId id="656" r:id="rId18"/>
    <p:sldId id="677" r:id="rId19"/>
    <p:sldId id="658" r:id="rId20"/>
    <p:sldId id="666" r:id="rId21"/>
    <p:sldId id="667" r:id="rId22"/>
    <p:sldId id="657" r:id="rId23"/>
    <p:sldId id="668" r:id="rId24"/>
    <p:sldId id="669" r:id="rId25"/>
    <p:sldId id="659" r:id="rId26"/>
    <p:sldId id="671" r:id="rId27"/>
    <p:sldId id="675" r:id="rId28"/>
    <p:sldId id="676" r:id="rId29"/>
    <p:sldId id="661" r:id="rId30"/>
    <p:sldId id="674" r:id="rId31"/>
    <p:sldId id="663" r:id="rId32"/>
    <p:sldId id="662" r:id="rId33"/>
    <p:sldId id="673" r:id="rId34"/>
    <p:sldId id="64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ril Young" initials="AY" lastIdx="13" clrIdx="0">
    <p:extLst>
      <p:ext uri="{19B8F6BF-5375-455C-9EA6-DF929625EA0E}">
        <p15:presenceInfo xmlns:p15="http://schemas.microsoft.com/office/powerpoint/2012/main" userId="S::ayoung@nasuad.org::c7fb9866-2810-4cdf-ab0f-c10db42a4809" providerId="AD"/>
      </p:ext>
    </p:extLst>
  </p:cmAuthor>
  <p:cmAuthor id="2" name="Stephanie Giordano" initials="SG" lastIdx="2" clrIdx="1">
    <p:extLst>
      <p:ext uri="{19B8F6BF-5375-455C-9EA6-DF929625EA0E}">
        <p15:presenceInfo xmlns:p15="http://schemas.microsoft.com/office/powerpoint/2012/main" userId="S::sgiordano@hsri.org::4a5b4655-61e2-4113-b710-c2caa9279b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F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90" autoAdjust="0"/>
    <p:restoredTop sz="73742" autoAdjust="0"/>
  </p:normalViewPr>
  <p:slideViewPr>
    <p:cSldViewPr snapToGrid="0">
      <p:cViewPr varScale="1">
        <p:scale>
          <a:sx n="77" d="100"/>
          <a:sy n="77" d="100"/>
        </p:scale>
        <p:origin x="22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4CF2C-B849-4370-BAE3-CB95569757E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58B983F-31A8-467C-8268-73A28A3BB8F4}">
      <dgm:prSet phldrT="[Text]" custT="1"/>
      <dgm:spPr/>
      <dgm:t>
        <a:bodyPr/>
        <a:lstStyle/>
        <a:p>
          <a:r>
            <a:rPr lang="en-US" sz="1800" dirty="0"/>
            <a:t>Have a psychiatric diagnosis </a:t>
          </a:r>
        </a:p>
      </dgm:t>
    </dgm:pt>
    <dgm:pt modelId="{4B77719D-17E3-4E6C-B890-E7C7560BA77D}" type="parTrans" cxnId="{D8D2E354-4A80-499F-8BE9-1C730D6D4505}">
      <dgm:prSet/>
      <dgm:spPr/>
      <dgm:t>
        <a:bodyPr/>
        <a:lstStyle/>
        <a:p>
          <a:endParaRPr lang="en-US"/>
        </a:p>
      </dgm:t>
    </dgm:pt>
    <dgm:pt modelId="{D4E3E6C0-2221-4AD7-B120-EC0F58C41E45}" type="sibTrans" cxnId="{D8D2E354-4A80-499F-8BE9-1C730D6D4505}">
      <dgm:prSet/>
      <dgm:spPr/>
      <dgm:t>
        <a:bodyPr/>
        <a:lstStyle/>
        <a:p>
          <a:endParaRPr lang="en-US"/>
        </a:p>
      </dgm:t>
    </dgm:pt>
    <dgm:pt modelId="{4D234561-DB8D-42D1-AE41-BFC38601B82C}">
      <dgm:prSet phldrT="[Text]" custT="1"/>
      <dgm:spPr/>
      <dgm:t>
        <a:bodyPr/>
        <a:lstStyle/>
        <a:p>
          <a:r>
            <a:rPr lang="en-US" sz="2000" b="1" dirty="0"/>
            <a:t>71%</a:t>
          </a:r>
          <a:r>
            <a:rPr lang="en-US" sz="2000" dirty="0"/>
            <a:t> </a:t>
          </a:r>
          <a:r>
            <a:rPr lang="en-US" sz="1800" dirty="0"/>
            <a:t>often sad</a:t>
          </a:r>
          <a:endParaRPr lang="en-US" sz="2000" dirty="0"/>
        </a:p>
      </dgm:t>
    </dgm:pt>
    <dgm:pt modelId="{E23E01B8-2919-4F0A-AB52-90B1DAA35076}" type="parTrans" cxnId="{6FB7576F-C8F3-4333-B1E0-E35BFA495164}">
      <dgm:prSet/>
      <dgm:spPr/>
      <dgm:t>
        <a:bodyPr/>
        <a:lstStyle/>
        <a:p>
          <a:endParaRPr lang="en-US"/>
        </a:p>
      </dgm:t>
    </dgm:pt>
    <dgm:pt modelId="{B3880C9B-F96F-4B98-9FEB-01856C7D56E1}" type="sibTrans" cxnId="{6FB7576F-C8F3-4333-B1E0-E35BFA495164}">
      <dgm:prSet/>
      <dgm:spPr/>
      <dgm:t>
        <a:bodyPr/>
        <a:lstStyle/>
        <a:p>
          <a:endParaRPr lang="en-US"/>
        </a:p>
      </dgm:t>
    </dgm:pt>
    <dgm:pt modelId="{9F358208-7B02-4203-8BB4-1B3399036F29}">
      <dgm:prSet phldrT="[Text]" custT="1"/>
      <dgm:spPr/>
      <dgm:t>
        <a:bodyPr/>
        <a:lstStyle/>
        <a:p>
          <a:r>
            <a:rPr lang="en-US" sz="1800" dirty="0"/>
            <a:t>Take medication to feel less sad and depressed</a:t>
          </a:r>
        </a:p>
      </dgm:t>
    </dgm:pt>
    <dgm:pt modelId="{E9437CEC-FD5B-416F-ABC9-B309193170E3}" type="parTrans" cxnId="{A0670613-28A6-4A63-BD29-04E80AD97641}">
      <dgm:prSet/>
      <dgm:spPr/>
      <dgm:t>
        <a:bodyPr/>
        <a:lstStyle/>
        <a:p>
          <a:endParaRPr lang="en-US"/>
        </a:p>
      </dgm:t>
    </dgm:pt>
    <dgm:pt modelId="{917AB853-3020-44DC-9212-2098D19F70C7}" type="sibTrans" cxnId="{A0670613-28A6-4A63-BD29-04E80AD97641}">
      <dgm:prSet/>
      <dgm:spPr/>
      <dgm:t>
        <a:bodyPr/>
        <a:lstStyle/>
        <a:p>
          <a:endParaRPr lang="en-US"/>
        </a:p>
      </dgm:t>
    </dgm:pt>
    <dgm:pt modelId="{2B1603B6-2F3A-4E2B-840C-07E9610B0037}">
      <dgm:prSet phldrT="[Text]" custT="1"/>
      <dgm:spPr/>
      <dgm:t>
        <a:bodyPr/>
        <a:lstStyle/>
        <a:p>
          <a:r>
            <a:rPr lang="en-US" sz="2000" b="1" dirty="0"/>
            <a:t>79%</a:t>
          </a:r>
          <a:r>
            <a:rPr lang="en-US" sz="2000" dirty="0"/>
            <a:t> </a:t>
          </a:r>
          <a:r>
            <a:rPr lang="en-US" sz="1800" dirty="0"/>
            <a:t>often sad</a:t>
          </a:r>
        </a:p>
      </dgm:t>
    </dgm:pt>
    <dgm:pt modelId="{195B1F66-5763-4749-A264-144FDC955A4F}" type="parTrans" cxnId="{7A5632C4-AE34-4C22-98BA-AD7FA520B544}">
      <dgm:prSet/>
      <dgm:spPr/>
      <dgm:t>
        <a:bodyPr/>
        <a:lstStyle/>
        <a:p>
          <a:endParaRPr lang="en-US"/>
        </a:p>
      </dgm:t>
    </dgm:pt>
    <dgm:pt modelId="{3D762ADD-A67D-450F-998E-C3CEE3F6E1EF}" type="sibTrans" cxnId="{7A5632C4-AE34-4C22-98BA-AD7FA520B544}">
      <dgm:prSet/>
      <dgm:spPr/>
      <dgm:t>
        <a:bodyPr/>
        <a:lstStyle/>
        <a:p>
          <a:endParaRPr lang="en-US"/>
        </a:p>
      </dgm:t>
    </dgm:pt>
    <dgm:pt modelId="{DA64A169-3777-43B1-A4E8-753629D9F9FF}">
      <dgm:prSet phldrT="[Text]" custT="1"/>
      <dgm:spPr/>
      <dgm:t>
        <a:bodyPr/>
        <a:lstStyle/>
        <a:p>
          <a:r>
            <a:rPr lang="en-US" sz="2000" b="1" dirty="0"/>
            <a:t>37%</a:t>
          </a:r>
          <a:r>
            <a:rPr lang="en-US" sz="2000" dirty="0"/>
            <a:t> </a:t>
          </a:r>
          <a:r>
            <a:rPr lang="en-US" sz="1800" dirty="0"/>
            <a:t>not often sad</a:t>
          </a:r>
          <a:endParaRPr lang="en-US" sz="2000" dirty="0"/>
        </a:p>
      </dgm:t>
    </dgm:pt>
    <dgm:pt modelId="{02982B56-7885-4657-A726-DA3E6C8F6C97}" type="parTrans" cxnId="{B76CAF71-9B75-4C16-BC0D-80DDA19CD6CE}">
      <dgm:prSet/>
      <dgm:spPr/>
      <dgm:t>
        <a:bodyPr/>
        <a:lstStyle/>
        <a:p>
          <a:endParaRPr lang="en-US"/>
        </a:p>
      </dgm:t>
    </dgm:pt>
    <dgm:pt modelId="{9196FD2F-614A-4765-B91C-F201499A17C6}" type="sibTrans" cxnId="{B76CAF71-9B75-4C16-BC0D-80DDA19CD6CE}">
      <dgm:prSet/>
      <dgm:spPr/>
      <dgm:t>
        <a:bodyPr/>
        <a:lstStyle/>
        <a:p>
          <a:endParaRPr lang="en-US"/>
        </a:p>
      </dgm:t>
    </dgm:pt>
    <dgm:pt modelId="{418D0DB3-D554-4C5C-8D10-34E8F1B32AC9}">
      <dgm:prSet phldrT="[Text]" custT="1"/>
      <dgm:spPr/>
      <dgm:t>
        <a:bodyPr/>
        <a:lstStyle/>
        <a:p>
          <a:r>
            <a:rPr lang="en-US" sz="2000" b="1" dirty="0"/>
            <a:t>27% </a:t>
          </a:r>
          <a:r>
            <a:rPr lang="en-US" sz="1800" dirty="0"/>
            <a:t>not often sad</a:t>
          </a:r>
        </a:p>
      </dgm:t>
    </dgm:pt>
    <dgm:pt modelId="{DE078DFC-3D3B-405B-8CD9-53EB2AFFD8F2}" type="parTrans" cxnId="{A73CD75C-8864-4A5D-88FD-E5E05DFE5C7F}">
      <dgm:prSet/>
      <dgm:spPr/>
      <dgm:t>
        <a:bodyPr/>
        <a:lstStyle/>
        <a:p>
          <a:endParaRPr lang="en-US"/>
        </a:p>
      </dgm:t>
    </dgm:pt>
    <dgm:pt modelId="{9A3368E4-A6EC-42BB-8C68-CCEB4CEB931E}" type="sibTrans" cxnId="{A73CD75C-8864-4A5D-88FD-E5E05DFE5C7F}">
      <dgm:prSet/>
      <dgm:spPr/>
      <dgm:t>
        <a:bodyPr/>
        <a:lstStyle/>
        <a:p>
          <a:endParaRPr lang="en-US"/>
        </a:p>
      </dgm:t>
    </dgm:pt>
    <dgm:pt modelId="{3D243BFB-04AA-43B6-9A03-D8EC3F104F41}">
      <dgm:prSet phldrT="[Text]" custT="1"/>
      <dgm:spPr/>
      <dgm:t>
        <a:bodyPr/>
        <a:lstStyle/>
        <a:p>
          <a:r>
            <a:rPr lang="en-US" sz="1800" dirty="0"/>
            <a:t>Report services and supports </a:t>
          </a:r>
          <a:r>
            <a:rPr lang="en-US" sz="1800" i="1" dirty="0"/>
            <a:t>did not</a:t>
          </a:r>
          <a:r>
            <a:rPr lang="en-US" sz="1800" dirty="0"/>
            <a:t> meet their needs and goals</a:t>
          </a:r>
        </a:p>
      </dgm:t>
    </dgm:pt>
    <dgm:pt modelId="{44758379-9255-4599-B8CD-8A65320F3364}" type="parTrans" cxnId="{422C115F-D70D-48F5-BDA7-BE3C3C590461}">
      <dgm:prSet/>
      <dgm:spPr/>
      <dgm:t>
        <a:bodyPr/>
        <a:lstStyle/>
        <a:p>
          <a:endParaRPr lang="en-US"/>
        </a:p>
      </dgm:t>
    </dgm:pt>
    <dgm:pt modelId="{01F7035C-D280-4082-9D5D-11106CED2BAE}" type="sibTrans" cxnId="{422C115F-D70D-48F5-BDA7-BE3C3C590461}">
      <dgm:prSet/>
      <dgm:spPr/>
      <dgm:t>
        <a:bodyPr/>
        <a:lstStyle/>
        <a:p>
          <a:endParaRPr lang="en-US"/>
        </a:p>
      </dgm:t>
    </dgm:pt>
    <dgm:pt modelId="{0A132BB9-BDEA-4CA5-9EE4-08CE1EBF3CD4}">
      <dgm:prSet phldrT="[Text]" custT="1"/>
      <dgm:spPr/>
      <dgm:t>
        <a:bodyPr/>
        <a:lstStyle/>
        <a:p>
          <a:r>
            <a:rPr lang="en-US" sz="2000" b="1" dirty="0"/>
            <a:t>44%</a:t>
          </a:r>
          <a:r>
            <a:rPr lang="en-US" sz="2000" dirty="0"/>
            <a:t> </a:t>
          </a:r>
          <a:r>
            <a:rPr lang="en-US" sz="1800" dirty="0"/>
            <a:t>often sad</a:t>
          </a:r>
        </a:p>
      </dgm:t>
    </dgm:pt>
    <dgm:pt modelId="{5CD99E99-1503-4200-8036-70921A210E49}" type="parTrans" cxnId="{02D92102-793C-4DBF-864C-A4FE971478F8}">
      <dgm:prSet/>
      <dgm:spPr/>
      <dgm:t>
        <a:bodyPr/>
        <a:lstStyle/>
        <a:p>
          <a:endParaRPr lang="en-US"/>
        </a:p>
      </dgm:t>
    </dgm:pt>
    <dgm:pt modelId="{AE81ECC7-3761-485F-9EC4-49EC708A0D9B}" type="sibTrans" cxnId="{02D92102-793C-4DBF-864C-A4FE971478F8}">
      <dgm:prSet/>
      <dgm:spPr/>
      <dgm:t>
        <a:bodyPr/>
        <a:lstStyle/>
        <a:p>
          <a:endParaRPr lang="en-US"/>
        </a:p>
      </dgm:t>
    </dgm:pt>
    <dgm:pt modelId="{331BB704-AA59-4402-B0AF-B90B77BFAABD}">
      <dgm:prSet phldrT="[Text]" custT="1"/>
      <dgm:spPr/>
      <dgm:t>
        <a:bodyPr/>
        <a:lstStyle/>
        <a:p>
          <a:r>
            <a:rPr lang="en-US" sz="2000" b="1" dirty="0"/>
            <a:t>26% </a:t>
          </a:r>
          <a:r>
            <a:rPr lang="en-US" sz="1800" dirty="0"/>
            <a:t>not often sad</a:t>
          </a:r>
          <a:endParaRPr lang="en-US" sz="2000" dirty="0"/>
        </a:p>
      </dgm:t>
    </dgm:pt>
    <dgm:pt modelId="{749A9006-91D1-4925-9277-999B9C71E5F9}" type="parTrans" cxnId="{286A8477-9108-4323-BFB2-9F1294B29325}">
      <dgm:prSet/>
      <dgm:spPr/>
      <dgm:t>
        <a:bodyPr/>
        <a:lstStyle/>
        <a:p>
          <a:endParaRPr lang="en-US"/>
        </a:p>
      </dgm:t>
    </dgm:pt>
    <dgm:pt modelId="{9DDDD524-6FBE-4390-8D11-A0BE52BD76C5}" type="sibTrans" cxnId="{286A8477-9108-4323-BFB2-9F1294B29325}">
      <dgm:prSet/>
      <dgm:spPr/>
      <dgm:t>
        <a:bodyPr/>
        <a:lstStyle/>
        <a:p>
          <a:endParaRPr lang="en-US"/>
        </a:p>
      </dgm:t>
    </dgm:pt>
    <dgm:pt modelId="{D0EE9E25-2316-4F46-8E41-E92661AFAE2A}">
      <dgm:prSet phldrT="[Text]" custT="1"/>
      <dgm:spPr/>
      <dgm:t>
        <a:bodyPr/>
        <a:lstStyle/>
        <a:p>
          <a:r>
            <a:rPr lang="en-US" sz="1800" dirty="0"/>
            <a:t>Need mental health services (if all needs were not met)</a:t>
          </a:r>
        </a:p>
      </dgm:t>
    </dgm:pt>
    <dgm:pt modelId="{B8CD89B0-8D5F-4360-BFA9-3614A9157CD8}" type="parTrans" cxnId="{7A95F79B-825C-44AE-8F71-3B456F06CCDE}">
      <dgm:prSet/>
      <dgm:spPr/>
      <dgm:t>
        <a:bodyPr/>
        <a:lstStyle/>
        <a:p>
          <a:endParaRPr lang="en-US"/>
        </a:p>
      </dgm:t>
    </dgm:pt>
    <dgm:pt modelId="{40B1F55C-76BB-4334-9365-462D7C20D3F0}" type="sibTrans" cxnId="{7A95F79B-825C-44AE-8F71-3B456F06CCDE}">
      <dgm:prSet/>
      <dgm:spPr/>
      <dgm:t>
        <a:bodyPr/>
        <a:lstStyle/>
        <a:p>
          <a:endParaRPr lang="en-US"/>
        </a:p>
      </dgm:t>
    </dgm:pt>
    <dgm:pt modelId="{BA7B7C5C-A1E1-484F-9663-55C140665493}">
      <dgm:prSet phldrT="[Text]" custT="1"/>
      <dgm:spPr/>
      <dgm:t>
        <a:bodyPr/>
        <a:lstStyle/>
        <a:p>
          <a:r>
            <a:rPr lang="en-US" sz="2000" b="1" dirty="0"/>
            <a:t>9% </a:t>
          </a:r>
          <a:r>
            <a:rPr lang="en-US" sz="1800" dirty="0"/>
            <a:t>often sad</a:t>
          </a:r>
        </a:p>
      </dgm:t>
    </dgm:pt>
    <dgm:pt modelId="{A91426B4-FBFA-448B-9173-87CCF9C985E5}" type="parTrans" cxnId="{9181B23A-B72F-4364-878D-C8E18B382DDD}">
      <dgm:prSet/>
      <dgm:spPr/>
      <dgm:t>
        <a:bodyPr/>
        <a:lstStyle/>
        <a:p>
          <a:endParaRPr lang="en-US"/>
        </a:p>
      </dgm:t>
    </dgm:pt>
    <dgm:pt modelId="{F2493606-4D63-425E-A289-5DB55E663B8E}" type="sibTrans" cxnId="{9181B23A-B72F-4364-878D-C8E18B382DDD}">
      <dgm:prSet/>
      <dgm:spPr/>
      <dgm:t>
        <a:bodyPr/>
        <a:lstStyle/>
        <a:p>
          <a:endParaRPr lang="en-US"/>
        </a:p>
      </dgm:t>
    </dgm:pt>
    <dgm:pt modelId="{58ABDDDF-370A-4062-ADE8-768C0346C33F}">
      <dgm:prSet phldrT="[Text]" custT="1"/>
      <dgm:spPr/>
      <dgm:t>
        <a:bodyPr/>
        <a:lstStyle/>
        <a:p>
          <a:r>
            <a:rPr lang="en-US" sz="2000" b="1" dirty="0"/>
            <a:t>6%</a:t>
          </a:r>
          <a:r>
            <a:rPr lang="en-US" sz="2100" dirty="0"/>
            <a:t> </a:t>
          </a:r>
          <a:r>
            <a:rPr lang="en-US" sz="1800" dirty="0"/>
            <a:t>not often sad</a:t>
          </a:r>
          <a:endParaRPr lang="en-US" sz="2100" dirty="0"/>
        </a:p>
      </dgm:t>
    </dgm:pt>
    <dgm:pt modelId="{2C90D4FF-1AE8-4304-BDBA-610F4B5AE7E2}" type="parTrans" cxnId="{D529592B-7AF6-42CE-97A3-CEF46C66F94E}">
      <dgm:prSet/>
      <dgm:spPr/>
      <dgm:t>
        <a:bodyPr/>
        <a:lstStyle/>
        <a:p>
          <a:endParaRPr lang="en-US"/>
        </a:p>
      </dgm:t>
    </dgm:pt>
    <dgm:pt modelId="{BF36F3F4-57EE-44E1-8BB5-CA3D42DD14D3}" type="sibTrans" cxnId="{D529592B-7AF6-42CE-97A3-CEF46C66F94E}">
      <dgm:prSet/>
      <dgm:spPr/>
      <dgm:t>
        <a:bodyPr/>
        <a:lstStyle/>
        <a:p>
          <a:endParaRPr lang="en-US"/>
        </a:p>
      </dgm:t>
    </dgm:pt>
    <dgm:pt modelId="{7B4CE501-AF2A-40E0-9C23-5A80E060C0EB}" type="pres">
      <dgm:prSet presAssocID="{4E84CF2C-B849-4370-BAE3-CB95569757EC}" presName="Name0" presStyleCnt="0">
        <dgm:presLayoutVars>
          <dgm:dir/>
          <dgm:animLvl val="lvl"/>
          <dgm:resizeHandles val="exact"/>
        </dgm:presLayoutVars>
      </dgm:prSet>
      <dgm:spPr/>
    </dgm:pt>
    <dgm:pt modelId="{88A9089D-54E9-489A-9950-9032422498B9}" type="pres">
      <dgm:prSet presAssocID="{858B983F-31A8-467C-8268-73A28A3BB8F4}" presName="linNode" presStyleCnt="0"/>
      <dgm:spPr/>
    </dgm:pt>
    <dgm:pt modelId="{566CF2ED-8CE5-4840-9343-BABC9B4846D6}" type="pres">
      <dgm:prSet presAssocID="{858B983F-31A8-467C-8268-73A28A3BB8F4}" presName="parentText" presStyleLbl="node1" presStyleIdx="0" presStyleCnt="4">
        <dgm:presLayoutVars>
          <dgm:chMax val="1"/>
          <dgm:bulletEnabled val="1"/>
        </dgm:presLayoutVars>
      </dgm:prSet>
      <dgm:spPr/>
    </dgm:pt>
    <dgm:pt modelId="{E1D317EA-4414-49E5-9F61-22D44DC9F953}" type="pres">
      <dgm:prSet presAssocID="{858B983F-31A8-467C-8268-73A28A3BB8F4}" presName="descendantText" presStyleLbl="alignAccFollowNode1" presStyleIdx="0" presStyleCnt="4">
        <dgm:presLayoutVars>
          <dgm:bulletEnabled val="1"/>
        </dgm:presLayoutVars>
      </dgm:prSet>
      <dgm:spPr/>
    </dgm:pt>
    <dgm:pt modelId="{A52504FB-FB4E-40A0-88AD-589D3383A965}" type="pres">
      <dgm:prSet presAssocID="{D4E3E6C0-2221-4AD7-B120-EC0F58C41E45}" presName="sp" presStyleCnt="0"/>
      <dgm:spPr/>
    </dgm:pt>
    <dgm:pt modelId="{0B3E2AE6-359E-45B3-98DF-9F9E9873126C}" type="pres">
      <dgm:prSet presAssocID="{9F358208-7B02-4203-8BB4-1B3399036F29}" presName="linNode" presStyleCnt="0"/>
      <dgm:spPr/>
    </dgm:pt>
    <dgm:pt modelId="{B3E5FBB1-B358-42E1-AC6A-9650178D4A9D}" type="pres">
      <dgm:prSet presAssocID="{9F358208-7B02-4203-8BB4-1B3399036F29}" presName="parentText" presStyleLbl="node1" presStyleIdx="1" presStyleCnt="4">
        <dgm:presLayoutVars>
          <dgm:chMax val="1"/>
          <dgm:bulletEnabled val="1"/>
        </dgm:presLayoutVars>
      </dgm:prSet>
      <dgm:spPr/>
    </dgm:pt>
    <dgm:pt modelId="{7F3B45BF-3F5D-4F9E-957B-FDAB289C642F}" type="pres">
      <dgm:prSet presAssocID="{9F358208-7B02-4203-8BB4-1B3399036F29}" presName="descendantText" presStyleLbl="alignAccFollowNode1" presStyleIdx="1" presStyleCnt="4">
        <dgm:presLayoutVars>
          <dgm:bulletEnabled val="1"/>
        </dgm:presLayoutVars>
      </dgm:prSet>
      <dgm:spPr/>
    </dgm:pt>
    <dgm:pt modelId="{7DAD98F8-38AE-453D-99E2-564051630F0D}" type="pres">
      <dgm:prSet presAssocID="{917AB853-3020-44DC-9212-2098D19F70C7}" presName="sp" presStyleCnt="0"/>
      <dgm:spPr/>
    </dgm:pt>
    <dgm:pt modelId="{5CA0293D-B54B-4152-B79B-926D42D8EC59}" type="pres">
      <dgm:prSet presAssocID="{3D243BFB-04AA-43B6-9A03-D8EC3F104F41}" presName="linNode" presStyleCnt="0"/>
      <dgm:spPr/>
    </dgm:pt>
    <dgm:pt modelId="{5D9B3D4D-65A3-4267-ABF7-87DCC24FE894}" type="pres">
      <dgm:prSet presAssocID="{3D243BFB-04AA-43B6-9A03-D8EC3F104F41}" presName="parentText" presStyleLbl="node1" presStyleIdx="2" presStyleCnt="4">
        <dgm:presLayoutVars>
          <dgm:chMax val="1"/>
          <dgm:bulletEnabled val="1"/>
        </dgm:presLayoutVars>
      </dgm:prSet>
      <dgm:spPr/>
    </dgm:pt>
    <dgm:pt modelId="{AB382B28-07C7-4141-B90E-F57BFD5CF286}" type="pres">
      <dgm:prSet presAssocID="{3D243BFB-04AA-43B6-9A03-D8EC3F104F41}" presName="descendantText" presStyleLbl="alignAccFollowNode1" presStyleIdx="2" presStyleCnt="4">
        <dgm:presLayoutVars>
          <dgm:bulletEnabled val="1"/>
        </dgm:presLayoutVars>
      </dgm:prSet>
      <dgm:spPr/>
    </dgm:pt>
    <dgm:pt modelId="{D3A898B0-E060-440A-9C4B-A4840B7169E2}" type="pres">
      <dgm:prSet presAssocID="{01F7035C-D280-4082-9D5D-11106CED2BAE}" presName="sp" presStyleCnt="0"/>
      <dgm:spPr/>
    </dgm:pt>
    <dgm:pt modelId="{863BF8EF-CFBD-44C8-BFEE-41847BD885BE}" type="pres">
      <dgm:prSet presAssocID="{D0EE9E25-2316-4F46-8E41-E92661AFAE2A}" presName="linNode" presStyleCnt="0"/>
      <dgm:spPr/>
    </dgm:pt>
    <dgm:pt modelId="{0E84BD35-265F-4154-A255-DE1E0CB67F7F}" type="pres">
      <dgm:prSet presAssocID="{D0EE9E25-2316-4F46-8E41-E92661AFAE2A}" presName="parentText" presStyleLbl="node1" presStyleIdx="3" presStyleCnt="4">
        <dgm:presLayoutVars>
          <dgm:chMax val="1"/>
          <dgm:bulletEnabled val="1"/>
        </dgm:presLayoutVars>
      </dgm:prSet>
      <dgm:spPr/>
    </dgm:pt>
    <dgm:pt modelId="{5778AE52-C051-4E7B-AFBB-1BB4FEDF0100}" type="pres">
      <dgm:prSet presAssocID="{D0EE9E25-2316-4F46-8E41-E92661AFAE2A}" presName="descendantText" presStyleLbl="alignAccFollowNode1" presStyleIdx="3" presStyleCnt="4">
        <dgm:presLayoutVars>
          <dgm:bulletEnabled val="1"/>
        </dgm:presLayoutVars>
      </dgm:prSet>
      <dgm:spPr/>
    </dgm:pt>
  </dgm:ptLst>
  <dgm:cxnLst>
    <dgm:cxn modelId="{02D92102-793C-4DBF-864C-A4FE971478F8}" srcId="{3D243BFB-04AA-43B6-9A03-D8EC3F104F41}" destId="{0A132BB9-BDEA-4CA5-9EE4-08CE1EBF3CD4}" srcOrd="0" destOrd="0" parTransId="{5CD99E99-1503-4200-8036-70921A210E49}" sibTransId="{AE81ECC7-3761-485F-9EC4-49EC708A0D9B}"/>
    <dgm:cxn modelId="{A0670613-28A6-4A63-BD29-04E80AD97641}" srcId="{4E84CF2C-B849-4370-BAE3-CB95569757EC}" destId="{9F358208-7B02-4203-8BB4-1B3399036F29}" srcOrd="1" destOrd="0" parTransId="{E9437CEC-FD5B-416F-ABC9-B309193170E3}" sibTransId="{917AB853-3020-44DC-9212-2098D19F70C7}"/>
    <dgm:cxn modelId="{D529592B-7AF6-42CE-97A3-CEF46C66F94E}" srcId="{D0EE9E25-2316-4F46-8E41-E92661AFAE2A}" destId="{58ABDDDF-370A-4062-ADE8-768C0346C33F}" srcOrd="1" destOrd="0" parTransId="{2C90D4FF-1AE8-4304-BDBA-610F4B5AE7E2}" sibTransId="{BF36F3F4-57EE-44E1-8BB5-CA3D42DD14D3}"/>
    <dgm:cxn modelId="{9181B23A-B72F-4364-878D-C8E18B382DDD}" srcId="{D0EE9E25-2316-4F46-8E41-E92661AFAE2A}" destId="{BA7B7C5C-A1E1-484F-9663-55C140665493}" srcOrd="0" destOrd="0" parTransId="{A91426B4-FBFA-448B-9173-87CCF9C985E5}" sibTransId="{F2493606-4D63-425E-A289-5DB55E663B8E}"/>
    <dgm:cxn modelId="{E8B8B43B-10C3-41EC-9D6F-6653AEF06AD7}" type="presOf" srcId="{58ABDDDF-370A-4062-ADE8-768C0346C33F}" destId="{5778AE52-C051-4E7B-AFBB-1BB4FEDF0100}" srcOrd="0" destOrd="1" presId="urn:microsoft.com/office/officeart/2005/8/layout/vList5"/>
    <dgm:cxn modelId="{A73CD75C-8864-4A5D-88FD-E5E05DFE5C7F}" srcId="{858B983F-31A8-467C-8268-73A28A3BB8F4}" destId="{418D0DB3-D554-4C5C-8D10-34E8F1B32AC9}" srcOrd="1" destOrd="0" parTransId="{DE078DFC-3D3B-405B-8CD9-53EB2AFFD8F2}" sibTransId="{9A3368E4-A6EC-42BB-8C68-CCEB4CEB931E}"/>
    <dgm:cxn modelId="{422C115F-D70D-48F5-BDA7-BE3C3C590461}" srcId="{4E84CF2C-B849-4370-BAE3-CB95569757EC}" destId="{3D243BFB-04AA-43B6-9A03-D8EC3F104F41}" srcOrd="2" destOrd="0" parTransId="{44758379-9255-4599-B8CD-8A65320F3364}" sibTransId="{01F7035C-D280-4082-9D5D-11106CED2BAE}"/>
    <dgm:cxn modelId="{BC292564-B792-4E9F-B2D2-13E2DB9ADC5C}" type="presOf" srcId="{418D0DB3-D554-4C5C-8D10-34E8F1B32AC9}" destId="{E1D317EA-4414-49E5-9F61-22D44DC9F953}" srcOrd="0" destOrd="1" presId="urn:microsoft.com/office/officeart/2005/8/layout/vList5"/>
    <dgm:cxn modelId="{82B6D146-9141-4075-8D3A-18E245F880F8}" type="presOf" srcId="{D0EE9E25-2316-4F46-8E41-E92661AFAE2A}" destId="{0E84BD35-265F-4154-A255-DE1E0CB67F7F}" srcOrd="0" destOrd="0" presId="urn:microsoft.com/office/officeart/2005/8/layout/vList5"/>
    <dgm:cxn modelId="{AF46A14B-E15D-41F6-ABF3-858B7BD8DEBE}" type="presOf" srcId="{4E84CF2C-B849-4370-BAE3-CB95569757EC}" destId="{7B4CE501-AF2A-40E0-9C23-5A80E060C0EB}" srcOrd="0" destOrd="0" presId="urn:microsoft.com/office/officeart/2005/8/layout/vList5"/>
    <dgm:cxn modelId="{67E4F26D-01D4-4F89-954A-345E022E7FE1}" type="presOf" srcId="{DA64A169-3777-43B1-A4E8-753629D9F9FF}" destId="{7F3B45BF-3F5D-4F9E-957B-FDAB289C642F}" srcOrd="0" destOrd="1" presId="urn:microsoft.com/office/officeart/2005/8/layout/vList5"/>
    <dgm:cxn modelId="{6FB7576F-C8F3-4333-B1E0-E35BFA495164}" srcId="{858B983F-31A8-467C-8268-73A28A3BB8F4}" destId="{4D234561-DB8D-42D1-AE41-BFC38601B82C}" srcOrd="0" destOrd="0" parTransId="{E23E01B8-2919-4F0A-AB52-90B1DAA35076}" sibTransId="{B3880C9B-F96F-4B98-9FEB-01856C7D56E1}"/>
    <dgm:cxn modelId="{B76CAF71-9B75-4C16-BC0D-80DDA19CD6CE}" srcId="{9F358208-7B02-4203-8BB4-1B3399036F29}" destId="{DA64A169-3777-43B1-A4E8-753629D9F9FF}" srcOrd="1" destOrd="0" parTransId="{02982B56-7885-4657-A726-DA3E6C8F6C97}" sibTransId="{9196FD2F-614A-4765-B91C-F201499A17C6}"/>
    <dgm:cxn modelId="{D8D2E354-4A80-499F-8BE9-1C730D6D4505}" srcId="{4E84CF2C-B849-4370-BAE3-CB95569757EC}" destId="{858B983F-31A8-467C-8268-73A28A3BB8F4}" srcOrd="0" destOrd="0" parTransId="{4B77719D-17E3-4E6C-B890-E7C7560BA77D}" sibTransId="{D4E3E6C0-2221-4AD7-B120-EC0F58C41E45}"/>
    <dgm:cxn modelId="{286A8477-9108-4323-BFB2-9F1294B29325}" srcId="{3D243BFB-04AA-43B6-9A03-D8EC3F104F41}" destId="{331BB704-AA59-4402-B0AF-B90B77BFAABD}" srcOrd="1" destOrd="0" parTransId="{749A9006-91D1-4925-9277-999B9C71E5F9}" sibTransId="{9DDDD524-6FBE-4390-8D11-A0BE52BD76C5}"/>
    <dgm:cxn modelId="{8406B67C-3EE4-4768-90C8-FBA434A965D4}" type="presOf" srcId="{2B1603B6-2F3A-4E2B-840C-07E9610B0037}" destId="{7F3B45BF-3F5D-4F9E-957B-FDAB289C642F}" srcOrd="0" destOrd="0" presId="urn:microsoft.com/office/officeart/2005/8/layout/vList5"/>
    <dgm:cxn modelId="{D4407B8D-A49D-477B-A063-025BDF987054}" type="presOf" srcId="{858B983F-31A8-467C-8268-73A28A3BB8F4}" destId="{566CF2ED-8CE5-4840-9343-BABC9B4846D6}" srcOrd="0" destOrd="0" presId="urn:microsoft.com/office/officeart/2005/8/layout/vList5"/>
    <dgm:cxn modelId="{B0BD7995-B27B-4719-9899-966F4502D805}" type="presOf" srcId="{9F358208-7B02-4203-8BB4-1B3399036F29}" destId="{B3E5FBB1-B358-42E1-AC6A-9650178D4A9D}" srcOrd="0" destOrd="0" presId="urn:microsoft.com/office/officeart/2005/8/layout/vList5"/>
    <dgm:cxn modelId="{7A95F79B-825C-44AE-8F71-3B456F06CCDE}" srcId="{4E84CF2C-B849-4370-BAE3-CB95569757EC}" destId="{D0EE9E25-2316-4F46-8E41-E92661AFAE2A}" srcOrd="3" destOrd="0" parTransId="{B8CD89B0-8D5F-4360-BFA9-3614A9157CD8}" sibTransId="{40B1F55C-76BB-4334-9365-462D7C20D3F0}"/>
    <dgm:cxn modelId="{DF2D5AAD-C3EE-4B8C-B353-0A9D286693B6}" type="presOf" srcId="{331BB704-AA59-4402-B0AF-B90B77BFAABD}" destId="{AB382B28-07C7-4141-B90E-F57BFD5CF286}" srcOrd="0" destOrd="1" presId="urn:microsoft.com/office/officeart/2005/8/layout/vList5"/>
    <dgm:cxn modelId="{F42AE7B7-663D-4103-9272-318E98A612E8}" type="presOf" srcId="{3D243BFB-04AA-43B6-9A03-D8EC3F104F41}" destId="{5D9B3D4D-65A3-4267-ABF7-87DCC24FE894}" srcOrd="0" destOrd="0" presId="urn:microsoft.com/office/officeart/2005/8/layout/vList5"/>
    <dgm:cxn modelId="{77853EBB-2A47-43CC-951F-E10695D6642F}" type="presOf" srcId="{BA7B7C5C-A1E1-484F-9663-55C140665493}" destId="{5778AE52-C051-4E7B-AFBB-1BB4FEDF0100}" srcOrd="0" destOrd="0" presId="urn:microsoft.com/office/officeart/2005/8/layout/vList5"/>
    <dgm:cxn modelId="{7A5632C4-AE34-4C22-98BA-AD7FA520B544}" srcId="{9F358208-7B02-4203-8BB4-1B3399036F29}" destId="{2B1603B6-2F3A-4E2B-840C-07E9610B0037}" srcOrd="0" destOrd="0" parTransId="{195B1F66-5763-4749-A264-144FDC955A4F}" sibTransId="{3D762ADD-A67D-450F-998E-C3CEE3F6E1EF}"/>
    <dgm:cxn modelId="{A1CA4CDF-A085-4019-9D3C-1DDED271B10B}" type="presOf" srcId="{0A132BB9-BDEA-4CA5-9EE4-08CE1EBF3CD4}" destId="{AB382B28-07C7-4141-B90E-F57BFD5CF286}" srcOrd="0" destOrd="0" presId="urn:microsoft.com/office/officeart/2005/8/layout/vList5"/>
    <dgm:cxn modelId="{89ACEFE3-5777-41DC-B145-F4280BD13E37}" type="presOf" srcId="{4D234561-DB8D-42D1-AE41-BFC38601B82C}" destId="{E1D317EA-4414-49E5-9F61-22D44DC9F953}" srcOrd="0" destOrd="0" presId="urn:microsoft.com/office/officeart/2005/8/layout/vList5"/>
    <dgm:cxn modelId="{38E2D231-8A41-40D1-9410-6BACA2401D83}" type="presParOf" srcId="{7B4CE501-AF2A-40E0-9C23-5A80E060C0EB}" destId="{88A9089D-54E9-489A-9950-9032422498B9}" srcOrd="0" destOrd="0" presId="urn:microsoft.com/office/officeart/2005/8/layout/vList5"/>
    <dgm:cxn modelId="{6914F189-C4F5-413F-83CB-7F290CF6E296}" type="presParOf" srcId="{88A9089D-54E9-489A-9950-9032422498B9}" destId="{566CF2ED-8CE5-4840-9343-BABC9B4846D6}" srcOrd="0" destOrd="0" presId="urn:microsoft.com/office/officeart/2005/8/layout/vList5"/>
    <dgm:cxn modelId="{B8630D59-48D9-4564-8B91-294EA7680EA2}" type="presParOf" srcId="{88A9089D-54E9-489A-9950-9032422498B9}" destId="{E1D317EA-4414-49E5-9F61-22D44DC9F953}" srcOrd="1" destOrd="0" presId="urn:microsoft.com/office/officeart/2005/8/layout/vList5"/>
    <dgm:cxn modelId="{1FF95D60-8751-49A9-AC47-DCB985222A6D}" type="presParOf" srcId="{7B4CE501-AF2A-40E0-9C23-5A80E060C0EB}" destId="{A52504FB-FB4E-40A0-88AD-589D3383A965}" srcOrd="1" destOrd="0" presId="urn:microsoft.com/office/officeart/2005/8/layout/vList5"/>
    <dgm:cxn modelId="{B737FF09-8AE2-4729-9B47-7F17BF007DC3}" type="presParOf" srcId="{7B4CE501-AF2A-40E0-9C23-5A80E060C0EB}" destId="{0B3E2AE6-359E-45B3-98DF-9F9E9873126C}" srcOrd="2" destOrd="0" presId="urn:microsoft.com/office/officeart/2005/8/layout/vList5"/>
    <dgm:cxn modelId="{64529EEF-902E-4E12-A9AC-0F481B3C8A8F}" type="presParOf" srcId="{0B3E2AE6-359E-45B3-98DF-9F9E9873126C}" destId="{B3E5FBB1-B358-42E1-AC6A-9650178D4A9D}" srcOrd="0" destOrd="0" presId="urn:microsoft.com/office/officeart/2005/8/layout/vList5"/>
    <dgm:cxn modelId="{D2853001-975E-4816-A641-3112047777EE}" type="presParOf" srcId="{0B3E2AE6-359E-45B3-98DF-9F9E9873126C}" destId="{7F3B45BF-3F5D-4F9E-957B-FDAB289C642F}" srcOrd="1" destOrd="0" presId="urn:microsoft.com/office/officeart/2005/8/layout/vList5"/>
    <dgm:cxn modelId="{697EC8C4-BF08-49DA-8DCD-99C40BD441BB}" type="presParOf" srcId="{7B4CE501-AF2A-40E0-9C23-5A80E060C0EB}" destId="{7DAD98F8-38AE-453D-99E2-564051630F0D}" srcOrd="3" destOrd="0" presId="urn:microsoft.com/office/officeart/2005/8/layout/vList5"/>
    <dgm:cxn modelId="{428DB4B4-9174-43C5-9E68-51D943E33E42}" type="presParOf" srcId="{7B4CE501-AF2A-40E0-9C23-5A80E060C0EB}" destId="{5CA0293D-B54B-4152-B79B-926D42D8EC59}" srcOrd="4" destOrd="0" presId="urn:microsoft.com/office/officeart/2005/8/layout/vList5"/>
    <dgm:cxn modelId="{F9622A56-4082-4992-913D-8BFFCB0686C9}" type="presParOf" srcId="{5CA0293D-B54B-4152-B79B-926D42D8EC59}" destId="{5D9B3D4D-65A3-4267-ABF7-87DCC24FE894}" srcOrd="0" destOrd="0" presId="urn:microsoft.com/office/officeart/2005/8/layout/vList5"/>
    <dgm:cxn modelId="{CA16008A-9737-477B-BD25-D1197B12037C}" type="presParOf" srcId="{5CA0293D-B54B-4152-B79B-926D42D8EC59}" destId="{AB382B28-07C7-4141-B90E-F57BFD5CF286}" srcOrd="1" destOrd="0" presId="urn:microsoft.com/office/officeart/2005/8/layout/vList5"/>
    <dgm:cxn modelId="{4CEB6DD5-4B98-42CA-834A-298C285817F8}" type="presParOf" srcId="{7B4CE501-AF2A-40E0-9C23-5A80E060C0EB}" destId="{D3A898B0-E060-440A-9C4B-A4840B7169E2}" srcOrd="5" destOrd="0" presId="urn:microsoft.com/office/officeart/2005/8/layout/vList5"/>
    <dgm:cxn modelId="{955C714D-99A9-409F-811D-2ECAB2E119ED}" type="presParOf" srcId="{7B4CE501-AF2A-40E0-9C23-5A80E060C0EB}" destId="{863BF8EF-CFBD-44C8-BFEE-41847BD885BE}" srcOrd="6" destOrd="0" presId="urn:microsoft.com/office/officeart/2005/8/layout/vList5"/>
    <dgm:cxn modelId="{D51DCAD3-5A7F-4BDC-AA15-F862ACBA7911}" type="presParOf" srcId="{863BF8EF-CFBD-44C8-BFEE-41847BD885BE}" destId="{0E84BD35-265F-4154-A255-DE1E0CB67F7F}" srcOrd="0" destOrd="0" presId="urn:microsoft.com/office/officeart/2005/8/layout/vList5"/>
    <dgm:cxn modelId="{83E0C73D-FFFE-46E9-8BD0-B3E39EE16342}" type="presParOf" srcId="{863BF8EF-CFBD-44C8-BFEE-41847BD885BE}" destId="{5778AE52-C051-4E7B-AFBB-1BB4FEDF010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B8F662-8804-4D51-9E91-B67F75D13BE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3054366-0C26-4583-BE7C-E5F9C5D5251E}">
      <dgm:prSet phldrT="[Text]" custT="1"/>
      <dgm:spPr/>
      <dgm:t>
        <a:bodyPr/>
        <a:lstStyle/>
        <a:p>
          <a:r>
            <a:rPr lang="en-US" sz="2000" b="1" dirty="0"/>
            <a:t>Be able to see or talk to friends and family </a:t>
          </a:r>
          <a:r>
            <a:rPr lang="en-US" sz="2000" b="1" i="1" dirty="0"/>
            <a:t>they do not live with </a:t>
          </a:r>
          <a:r>
            <a:rPr lang="en-US" sz="2000" b="1" dirty="0"/>
            <a:t>when they want</a:t>
          </a:r>
        </a:p>
      </dgm:t>
    </dgm:pt>
    <dgm:pt modelId="{7F42DD20-C133-4B71-8E1D-46DBB2001AE8}" type="parTrans" cxnId="{1F0EB64C-3DE2-4B29-89F5-C3A883BC9287}">
      <dgm:prSet/>
      <dgm:spPr/>
      <dgm:t>
        <a:bodyPr/>
        <a:lstStyle/>
        <a:p>
          <a:endParaRPr lang="en-US"/>
        </a:p>
      </dgm:t>
    </dgm:pt>
    <dgm:pt modelId="{CFC188AB-9DE2-46D2-A5B8-9B593076AA36}" type="sibTrans" cxnId="{1F0EB64C-3DE2-4B29-89F5-C3A883BC9287}">
      <dgm:prSet/>
      <dgm:spPr/>
      <dgm:t>
        <a:bodyPr/>
        <a:lstStyle/>
        <a:p>
          <a:endParaRPr lang="en-US"/>
        </a:p>
      </dgm:t>
    </dgm:pt>
    <dgm:pt modelId="{CBA5575A-0F85-46D3-A20C-02A47FAB78C6}">
      <dgm:prSet custT="1"/>
      <dgm:spPr/>
      <dgm:t>
        <a:bodyPr/>
        <a:lstStyle/>
        <a:p>
          <a:r>
            <a:rPr lang="en-US" sz="2000" b="1" dirty="0"/>
            <a:t>Be as active in their community as they want to be</a:t>
          </a:r>
        </a:p>
      </dgm:t>
    </dgm:pt>
    <dgm:pt modelId="{96D1A626-0CE0-48E2-ACA9-E314419E6111}" type="parTrans" cxnId="{5257C7BD-9F53-417A-9545-2F8E34A85F8D}">
      <dgm:prSet/>
      <dgm:spPr/>
      <dgm:t>
        <a:bodyPr/>
        <a:lstStyle/>
        <a:p>
          <a:endParaRPr lang="en-US"/>
        </a:p>
      </dgm:t>
    </dgm:pt>
    <dgm:pt modelId="{73360CF8-2507-4268-97EA-03B3F6C50AA7}" type="sibTrans" cxnId="{5257C7BD-9F53-417A-9545-2F8E34A85F8D}">
      <dgm:prSet/>
      <dgm:spPr/>
      <dgm:t>
        <a:bodyPr/>
        <a:lstStyle/>
        <a:p>
          <a:endParaRPr lang="en-US"/>
        </a:p>
      </dgm:t>
    </dgm:pt>
    <dgm:pt modelId="{D85C2519-E6DD-459B-8CB8-4D4912770A24}">
      <dgm:prSet phldrT="[Text]" custT="1"/>
      <dgm:spPr/>
      <dgm:t>
        <a:bodyPr/>
        <a:lstStyle/>
        <a:p>
          <a:r>
            <a:rPr lang="en-US" sz="2000" dirty="0"/>
            <a:t>89% not often sad</a:t>
          </a:r>
        </a:p>
      </dgm:t>
    </dgm:pt>
    <dgm:pt modelId="{B973C02B-F7B9-4ABC-9B9D-509374539D9D}" type="parTrans" cxnId="{D89C37BB-E609-4A36-9CA6-899F2CE0C16F}">
      <dgm:prSet/>
      <dgm:spPr/>
      <dgm:t>
        <a:bodyPr/>
        <a:lstStyle/>
        <a:p>
          <a:endParaRPr lang="en-US"/>
        </a:p>
      </dgm:t>
    </dgm:pt>
    <dgm:pt modelId="{76B8E81A-EAFC-4DC3-93F5-4758AEF3BAE2}" type="sibTrans" cxnId="{D89C37BB-E609-4A36-9CA6-899F2CE0C16F}">
      <dgm:prSet/>
      <dgm:spPr/>
      <dgm:t>
        <a:bodyPr/>
        <a:lstStyle/>
        <a:p>
          <a:endParaRPr lang="en-US"/>
        </a:p>
      </dgm:t>
    </dgm:pt>
    <dgm:pt modelId="{AE5D4F91-E0A7-45AF-A6F8-53A6B797F03A}">
      <dgm:prSet phldrT="[Text]" custT="1"/>
      <dgm:spPr/>
      <dgm:t>
        <a:bodyPr/>
        <a:lstStyle/>
        <a:p>
          <a:r>
            <a:rPr lang="en-US" sz="2000" dirty="0"/>
            <a:t>79% often sad</a:t>
          </a:r>
        </a:p>
      </dgm:t>
    </dgm:pt>
    <dgm:pt modelId="{70A87F2B-BE7A-4109-90AC-7D739715F9A3}" type="parTrans" cxnId="{D47ABF71-96C7-4B98-94D0-24E6730DEE02}">
      <dgm:prSet/>
      <dgm:spPr/>
      <dgm:t>
        <a:bodyPr/>
        <a:lstStyle/>
        <a:p>
          <a:endParaRPr lang="en-US"/>
        </a:p>
      </dgm:t>
    </dgm:pt>
    <dgm:pt modelId="{55EA07DD-2D45-4DFA-B15A-7081F42EA978}" type="sibTrans" cxnId="{D47ABF71-96C7-4B98-94D0-24E6730DEE02}">
      <dgm:prSet/>
      <dgm:spPr/>
      <dgm:t>
        <a:bodyPr/>
        <a:lstStyle/>
        <a:p>
          <a:endParaRPr lang="en-US"/>
        </a:p>
      </dgm:t>
    </dgm:pt>
    <dgm:pt modelId="{E0E08E2F-E768-47B1-9D25-A2D92A2EB268}">
      <dgm:prSet custT="1"/>
      <dgm:spPr/>
      <dgm:t>
        <a:bodyPr/>
        <a:lstStyle/>
        <a:p>
          <a:r>
            <a:rPr lang="en-US" sz="1800" dirty="0"/>
            <a:t>9% often sad</a:t>
          </a:r>
        </a:p>
      </dgm:t>
    </dgm:pt>
    <dgm:pt modelId="{7871F45F-9069-4755-8393-D7DB4EC29EF8}" type="parTrans" cxnId="{A5BCD666-B997-404F-8709-674FC911342D}">
      <dgm:prSet/>
      <dgm:spPr/>
      <dgm:t>
        <a:bodyPr/>
        <a:lstStyle/>
        <a:p>
          <a:endParaRPr lang="en-US"/>
        </a:p>
      </dgm:t>
    </dgm:pt>
    <dgm:pt modelId="{2F9691CF-E7BD-4569-8748-2C32385867A3}" type="sibTrans" cxnId="{A5BCD666-B997-404F-8709-674FC911342D}">
      <dgm:prSet/>
      <dgm:spPr/>
      <dgm:t>
        <a:bodyPr/>
        <a:lstStyle/>
        <a:p>
          <a:endParaRPr lang="en-US"/>
        </a:p>
      </dgm:t>
    </dgm:pt>
    <dgm:pt modelId="{7EB6CAA1-3470-4FDE-97B7-4D34A3AFA4A9}">
      <dgm:prSet custT="1"/>
      <dgm:spPr/>
      <dgm:t>
        <a:bodyPr/>
        <a:lstStyle/>
        <a:p>
          <a:r>
            <a:rPr lang="en-US" sz="1800" dirty="0"/>
            <a:t>20% not often sad</a:t>
          </a:r>
        </a:p>
      </dgm:t>
    </dgm:pt>
    <dgm:pt modelId="{6C0AE8F7-833A-45FD-8E77-E6EC491BC188}" type="parTrans" cxnId="{2E387D3C-979B-407C-8204-EA92B860F7C4}">
      <dgm:prSet/>
      <dgm:spPr/>
      <dgm:t>
        <a:bodyPr/>
        <a:lstStyle/>
        <a:p>
          <a:endParaRPr lang="en-US"/>
        </a:p>
      </dgm:t>
    </dgm:pt>
    <dgm:pt modelId="{2FCDD997-6DA7-4783-8431-9E1E44FBA9D1}" type="sibTrans" cxnId="{2E387D3C-979B-407C-8204-EA92B860F7C4}">
      <dgm:prSet/>
      <dgm:spPr/>
      <dgm:t>
        <a:bodyPr/>
        <a:lstStyle/>
        <a:p>
          <a:endParaRPr lang="en-US"/>
        </a:p>
      </dgm:t>
    </dgm:pt>
    <dgm:pt modelId="{E82EDC02-CDD8-4602-BAED-692A61B102A2}" type="pres">
      <dgm:prSet presAssocID="{B7B8F662-8804-4D51-9E91-B67F75D13BE1}" presName="Name0" presStyleCnt="0">
        <dgm:presLayoutVars>
          <dgm:dir/>
          <dgm:resizeHandles val="exact"/>
        </dgm:presLayoutVars>
      </dgm:prSet>
      <dgm:spPr/>
    </dgm:pt>
    <dgm:pt modelId="{E9AD87EC-974C-41F7-894C-7BF4849ECFCD}" type="pres">
      <dgm:prSet presAssocID="{B3054366-0C26-4583-BE7C-E5F9C5D5251E}" presName="compNode" presStyleCnt="0"/>
      <dgm:spPr/>
    </dgm:pt>
    <dgm:pt modelId="{7AFBB8FC-F83D-4A21-BE1F-C6C946C216B8}" type="pres">
      <dgm:prSet presAssocID="{B3054366-0C26-4583-BE7C-E5F9C5D5251E}" presName="pictRect" presStyleLbl="node1" presStyleIdx="0" presStyleCnt="2" custScaleX="68302" custScaleY="6830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Chat"/>
        </a:ext>
      </dgm:extLst>
    </dgm:pt>
    <dgm:pt modelId="{699C897C-3F0E-418B-8E0E-F051400C35DD}" type="pres">
      <dgm:prSet presAssocID="{B3054366-0C26-4583-BE7C-E5F9C5D5251E}" presName="textRect" presStyleLbl="revTx" presStyleIdx="0" presStyleCnt="2">
        <dgm:presLayoutVars>
          <dgm:bulletEnabled val="1"/>
        </dgm:presLayoutVars>
      </dgm:prSet>
      <dgm:spPr/>
    </dgm:pt>
    <dgm:pt modelId="{6041CA71-C9F8-4DF1-A940-5D92D11F95E2}" type="pres">
      <dgm:prSet presAssocID="{CFC188AB-9DE2-46D2-A5B8-9B593076AA36}" presName="sibTrans" presStyleLbl="sibTrans2D1" presStyleIdx="0" presStyleCnt="0"/>
      <dgm:spPr/>
    </dgm:pt>
    <dgm:pt modelId="{C49694EE-F01F-4E4D-89C7-0B4B51D39C06}" type="pres">
      <dgm:prSet presAssocID="{CBA5575A-0F85-46D3-A20C-02A47FAB78C6}" presName="compNode" presStyleCnt="0"/>
      <dgm:spPr/>
    </dgm:pt>
    <dgm:pt modelId="{2B6B64A9-F266-4A56-80F8-D04C6FCCBCD9}" type="pres">
      <dgm:prSet presAssocID="{CBA5575A-0F85-46D3-A20C-02A47FAB78C6}" presName="pictRect" presStyleLbl="node1" presStyleIdx="1" presStyleCnt="2" custScaleX="68302" custScaleY="683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Connections"/>
        </a:ext>
      </dgm:extLst>
    </dgm:pt>
    <dgm:pt modelId="{B73AE234-9C8B-4FAC-A8EE-72EBA1D22F7F}" type="pres">
      <dgm:prSet presAssocID="{CBA5575A-0F85-46D3-A20C-02A47FAB78C6}" presName="textRect" presStyleLbl="revTx" presStyleIdx="1" presStyleCnt="2">
        <dgm:presLayoutVars>
          <dgm:bulletEnabled val="1"/>
        </dgm:presLayoutVars>
      </dgm:prSet>
      <dgm:spPr/>
    </dgm:pt>
  </dgm:ptLst>
  <dgm:cxnLst>
    <dgm:cxn modelId="{29F6E71B-9874-46DF-8191-24184075E0D6}" type="presOf" srcId="{B7B8F662-8804-4D51-9E91-B67F75D13BE1}" destId="{E82EDC02-CDD8-4602-BAED-692A61B102A2}" srcOrd="0" destOrd="0" presId="urn:microsoft.com/office/officeart/2005/8/layout/pList1"/>
    <dgm:cxn modelId="{C57E1A39-A5B1-4EBB-B38B-CC35AFA22523}" type="presOf" srcId="{B3054366-0C26-4583-BE7C-E5F9C5D5251E}" destId="{699C897C-3F0E-418B-8E0E-F051400C35DD}" srcOrd="0" destOrd="0" presId="urn:microsoft.com/office/officeart/2005/8/layout/pList1"/>
    <dgm:cxn modelId="{2E387D3C-979B-407C-8204-EA92B860F7C4}" srcId="{CBA5575A-0F85-46D3-A20C-02A47FAB78C6}" destId="{7EB6CAA1-3470-4FDE-97B7-4D34A3AFA4A9}" srcOrd="1" destOrd="0" parTransId="{6C0AE8F7-833A-45FD-8E77-E6EC491BC188}" sibTransId="{2FCDD997-6DA7-4783-8431-9E1E44FBA9D1}"/>
    <dgm:cxn modelId="{32774B5D-F28D-4D07-B408-4E64D0F670A7}" type="presOf" srcId="{E0E08E2F-E768-47B1-9D25-A2D92A2EB268}" destId="{B73AE234-9C8B-4FAC-A8EE-72EBA1D22F7F}" srcOrd="0" destOrd="1" presId="urn:microsoft.com/office/officeart/2005/8/layout/pList1"/>
    <dgm:cxn modelId="{A5BCD666-B997-404F-8709-674FC911342D}" srcId="{CBA5575A-0F85-46D3-A20C-02A47FAB78C6}" destId="{E0E08E2F-E768-47B1-9D25-A2D92A2EB268}" srcOrd="0" destOrd="0" parTransId="{7871F45F-9069-4755-8393-D7DB4EC29EF8}" sibTransId="{2F9691CF-E7BD-4569-8748-2C32385867A3}"/>
    <dgm:cxn modelId="{58C3C747-B2BA-4C49-9EC9-BF77D30141B9}" type="presOf" srcId="{CBA5575A-0F85-46D3-A20C-02A47FAB78C6}" destId="{B73AE234-9C8B-4FAC-A8EE-72EBA1D22F7F}" srcOrd="0" destOrd="0" presId="urn:microsoft.com/office/officeart/2005/8/layout/pList1"/>
    <dgm:cxn modelId="{1F0EB64C-3DE2-4B29-89F5-C3A883BC9287}" srcId="{B7B8F662-8804-4D51-9E91-B67F75D13BE1}" destId="{B3054366-0C26-4583-BE7C-E5F9C5D5251E}" srcOrd="0" destOrd="0" parTransId="{7F42DD20-C133-4B71-8E1D-46DBB2001AE8}" sibTransId="{CFC188AB-9DE2-46D2-A5B8-9B593076AA36}"/>
    <dgm:cxn modelId="{D47ABF71-96C7-4B98-94D0-24E6730DEE02}" srcId="{B3054366-0C26-4583-BE7C-E5F9C5D5251E}" destId="{AE5D4F91-E0A7-45AF-A6F8-53A6B797F03A}" srcOrd="0" destOrd="0" parTransId="{70A87F2B-BE7A-4109-90AC-7D739715F9A3}" sibTransId="{55EA07DD-2D45-4DFA-B15A-7081F42EA978}"/>
    <dgm:cxn modelId="{0DFFE154-9D18-4EBC-A5BC-E45834E8AFA2}" type="presOf" srcId="{D85C2519-E6DD-459B-8CB8-4D4912770A24}" destId="{699C897C-3F0E-418B-8E0E-F051400C35DD}" srcOrd="0" destOrd="2" presId="urn:microsoft.com/office/officeart/2005/8/layout/pList1"/>
    <dgm:cxn modelId="{200C437E-7BF8-4351-890C-B75832A42985}" type="presOf" srcId="{AE5D4F91-E0A7-45AF-A6F8-53A6B797F03A}" destId="{699C897C-3F0E-418B-8E0E-F051400C35DD}" srcOrd="0" destOrd="1" presId="urn:microsoft.com/office/officeart/2005/8/layout/pList1"/>
    <dgm:cxn modelId="{D89C37BB-E609-4A36-9CA6-899F2CE0C16F}" srcId="{B3054366-0C26-4583-BE7C-E5F9C5D5251E}" destId="{D85C2519-E6DD-459B-8CB8-4D4912770A24}" srcOrd="1" destOrd="0" parTransId="{B973C02B-F7B9-4ABC-9B9D-509374539D9D}" sibTransId="{76B8E81A-EAFC-4DC3-93F5-4758AEF3BAE2}"/>
    <dgm:cxn modelId="{5257C7BD-9F53-417A-9545-2F8E34A85F8D}" srcId="{B7B8F662-8804-4D51-9E91-B67F75D13BE1}" destId="{CBA5575A-0F85-46D3-A20C-02A47FAB78C6}" srcOrd="1" destOrd="0" parTransId="{96D1A626-0CE0-48E2-ACA9-E314419E6111}" sibTransId="{73360CF8-2507-4268-97EA-03B3F6C50AA7}"/>
    <dgm:cxn modelId="{3FE733DE-79B3-4606-900D-74513DDE7990}" type="presOf" srcId="{7EB6CAA1-3470-4FDE-97B7-4D34A3AFA4A9}" destId="{B73AE234-9C8B-4FAC-A8EE-72EBA1D22F7F}" srcOrd="0" destOrd="2" presId="urn:microsoft.com/office/officeart/2005/8/layout/pList1"/>
    <dgm:cxn modelId="{F725B0DF-C14C-42AD-8AA5-C363269DAAAE}" type="presOf" srcId="{CFC188AB-9DE2-46D2-A5B8-9B593076AA36}" destId="{6041CA71-C9F8-4DF1-A940-5D92D11F95E2}" srcOrd="0" destOrd="0" presId="urn:microsoft.com/office/officeart/2005/8/layout/pList1"/>
    <dgm:cxn modelId="{B2E2A18A-D443-496A-912F-273AD768C696}" type="presParOf" srcId="{E82EDC02-CDD8-4602-BAED-692A61B102A2}" destId="{E9AD87EC-974C-41F7-894C-7BF4849ECFCD}" srcOrd="0" destOrd="0" presId="urn:microsoft.com/office/officeart/2005/8/layout/pList1"/>
    <dgm:cxn modelId="{5E9B3564-B69A-42A3-ADC7-01409F9A7CF3}" type="presParOf" srcId="{E9AD87EC-974C-41F7-894C-7BF4849ECFCD}" destId="{7AFBB8FC-F83D-4A21-BE1F-C6C946C216B8}" srcOrd="0" destOrd="0" presId="urn:microsoft.com/office/officeart/2005/8/layout/pList1"/>
    <dgm:cxn modelId="{9D11CB65-5BBE-4AB0-9499-CB3D22C708BA}" type="presParOf" srcId="{E9AD87EC-974C-41F7-894C-7BF4849ECFCD}" destId="{699C897C-3F0E-418B-8E0E-F051400C35DD}" srcOrd="1" destOrd="0" presId="urn:microsoft.com/office/officeart/2005/8/layout/pList1"/>
    <dgm:cxn modelId="{85A7519E-3E14-4585-A0C6-C47611CB0263}" type="presParOf" srcId="{E82EDC02-CDD8-4602-BAED-692A61B102A2}" destId="{6041CA71-C9F8-4DF1-A940-5D92D11F95E2}" srcOrd="1" destOrd="0" presId="urn:microsoft.com/office/officeart/2005/8/layout/pList1"/>
    <dgm:cxn modelId="{2CED52C6-6A9F-4895-9D7A-05CCA03EC0B1}" type="presParOf" srcId="{E82EDC02-CDD8-4602-BAED-692A61B102A2}" destId="{C49694EE-F01F-4E4D-89C7-0B4B51D39C06}" srcOrd="2" destOrd="0" presId="urn:microsoft.com/office/officeart/2005/8/layout/pList1"/>
    <dgm:cxn modelId="{DA09867A-DD54-4D1A-B087-5830E45F3D19}" type="presParOf" srcId="{C49694EE-F01F-4E4D-89C7-0B4B51D39C06}" destId="{2B6B64A9-F266-4A56-80F8-D04C6FCCBCD9}" srcOrd="0" destOrd="0" presId="urn:microsoft.com/office/officeart/2005/8/layout/pList1"/>
    <dgm:cxn modelId="{1D402138-0B5F-4CCA-A904-C62E939167EB}" type="presParOf" srcId="{C49694EE-F01F-4E4D-89C7-0B4B51D39C06}" destId="{B73AE234-9C8B-4FAC-A8EE-72EBA1D22F7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6BBBBA-566A-4604-BF92-DDC237DDC514}" type="doc">
      <dgm:prSet loTypeId="urn:microsoft.com/office/officeart/2005/8/layout/hList6" loCatId="list" qsTypeId="urn:microsoft.com/office/officeart/2005/8/quickstyle/simple4" qsCatId="simple" csTypeId="urn:microsoft.com/office/officeart/2005/8/colors/accent2_2" csCatId="accent2" phldr="1"/>
      <dgm:spPr/>
      <dgm:t>
        <a:bodyPr/>
        <a:lstStyle/>
        <a:p>
          <a:endParaRPr lang="en-US"/>
        </a:p>
      </dgm:t>
    </dgm:pt>
    <dgm:pt modelId="{505C484E-C089-47A6-AA41-78C585113736}">
      <dgm:prSet phldrT="[Text]"/>
      <dgm:spPr/>
      <dgm:t>
        <a:bodyPr/>
        <a:lstStyle/>
        <a:p>
          <a:r>
            <a:rPr lang="en-US" sz="1800" dirty="0"/>
            <a:t>Move around their environment without aids</a:t>
          </a:r>
        </a:p>
        <a:p>
          <a:endParaRPr lang="en-US" sz="1800" dirty="0"/>
        </a:p>
      </dgm:t>
    </dgm:pt>
    <dgm:pt modelId="{616C2E20-5647-49E9-A5C9-C3A1FCB64265}" type="parTrans" cxnId="{20D7B456-83E4-41CE-9BB4-70A1EA60278A}">
      <dgm:prSet/>
      <dgm:spPr/>
      <dgm:t>
        <a:bodyPr/>
        <a:lstStyle/>
        <a:p>
          <a:endParaRPr lang="en-US"/>
        </a:p>
      </dgm:t>
    </dgm:pt>
    <dgm:pt modelId="{EDBC9179-B50F-4021-9596-757C536707B1}" type="sibTrans" cxnId="{20D7B456-83E4-41CE-9BB4-70A1EA60278A}">
      <dgm:prSet/>
      <dgm:spPr/>
      <dgm:t>
        <a:bodyPr/>
        <a:lstStyle/>
        <a:p>
          <a:endParaRPr lang="en-US"/>
        </a:p>
      </dgm:t>
    </dgm:pt>
    <dgm:pt modelId="{37353269-7490-4438-B908-E252491B7D88}">
      <dgm:prSet/>
      <dgm:spPr/>
      <dgm:t>
        <a:bodyPr/>
        <a:lstStyle/>
        <a:p>
          <a:r>
            <a:rPr lang="en-US" sz="1800" dirty="0"/>
            <a:t>Report that services and supports meet their needs and goals</a:t>
          </a:r>
        </a:p>
        <a:p>
          <a:endParaRPr lang="en-US" sz="1800" dirty="0"/>
        </a:p>
      </dgm:t>
    </dgm:pt>
    <dgm:pt modelId="{CC374413-5002-4E34-8587-34FC782554CF}" type="parTrans" cxnId="{A4CDF9AF-6E0F-42BD-B2B3-A11C9D91B029}">
      <dgm:prSet/>
      <dgm:spPr/>
      <dgm:t>
        <a:bodyPr/>
        <a:lstStyle/>
        <a:p>
          <a:endParaRPr lang="en-US"/>
        </a:p>
      </dgm:t>
    </dgm:pt>
    <dgm:pt modelId="{4FFC46E9-A2BD-4326-820B-7A15B833D564}" type="sibTrans" cxnId="{A4CDF9AF-6E0F-42BD-B2B3-A11C9D91B029}">
      <dgm:prSet/>
      <dgm:spPr/>
      <dgm:t>
        <a:bodyPr/>
        <a:lstStyle/>
        <a:p>
          <a:endParaRPr lang="en-US"/>
        </a:p>
      </dgm:t>
    </dgm:pt>
    <dgm:pt modelId="{45A957BF-07F9-407F-81A1-01B7311BA72D}">
      <dgm:prSet/>
      <dgm:spPr/>
      <dgm:t>
        <a:bodyPr/>
        <a:lstStyle/>
        <a:p>
          <a:r>
            <a:rPr lang="en-US" sz="1800" dirty="0"/>
            <a:t>Have transportation when they want to do things outside of the home</a:t>
          </a:r>
        </a:p>
        <a:p>
          <a:endParaRPr lang="en-US" sz="1800" dirty="0"/>
        </a:p>
      </dgm:t>
    </dgm:pt>
    <dgm:pt modelId="{0B91D6D3-B267-4BD5-9301-899BB4E6A294}" type="parTrans" cxnId="{76403455-85D4-4FC7-8CC4-F98D29306D0A}">
      <dgm:prSet/>
      <dgm:spPr/>
      <dgm:t>
        <a:bodyPr/>
        <a:lstStyle/>
        <a:p>
          <a:endParaRPr lang="en-US"/>
        </a:p>
      </dgm:t>
    </dgm:pt>
    <dgm:pt modelId="{E52F16C8-9095-49C3-8511-CB8A6C96E48C}" type="sibTrans" cxnId="{76403455-85D4-4FC7-8CC4-F98D29306D0A}">
      <dgm:prSet/>
      <dgm:spPr/>
      <dgm:t>
        <a:bodyPr/>
        <a:lstStyle/>
        <a:p>
          <a:endParaRPr lang="en-US"/>
        </a:p>
      </dgm:t>
    </dgm:pt>
    <dgm:pt modelId="{248F0B78-9BE9-4414-B9CF-1D46B1F3A735}">
      <dgm:prSet phldrT="[Text]" custT="1"/>
      <dgm:spPr/>
      <dgm:t>
        <a:bodyPr/>
        <a:lstStyle/>
        <a:p>
          <a:r>
            <a:rPr lang="en-US" sz="1600" dirty="0"/>
            <a:t>36% active</a:t>
          </a:r>
        </a:p>
      </dgm:t>
    </dgm:pt>
    <dgm:pt modelId="{B419267D-DFD7-41F3-BE18-60A5F6B09B21}" type="parTrans" cxnId="{340B41C8-E837-4536-8F0C-3EE20B22C164}">
      <dgm:prSet/>
      <dgm:spPr/>
      <dgm:t>
        <a:bodyPr/>
        <a:lstStyle/>
        <a:p>
          <a:endParaRPr lang="en-US"/>
        </a:p>
      </dgm:t>
    </dgm:pt>
    <dgm:pt modelId="{2AB5EF95-43D9-4D8D-A750-8DA37A864D79}" type="sibTrans" cxnId="{340B41C8-E837-4536-8F0C-3EE20B22C164}">
      <dgm:prSet/>
      <dgm:spPr/>
      <dgm:t>
        <a:bodyPr/>
        <a:lstStyle/>
        <a:p>
          <a:endParaRPr lang="en-US"/>
        </a:p>
      </dgm:t>
    </dgm:pt>
    <dgm:pt modelId="{0EAE8D47-D412-47E3-B9EA-F49865E779A7}">
      <dgm:prSet custT="1"/>
      <dgm:spPr/>
      <dgm:t>
        <a:bodyPr/>
        <a:lstStyle/>
        <a:p>
          <a:r>
            <a:rPr lang="en-US" sz="1600" dirty="0"/>
            <a:t>83% active</a:t>
          </a:r>
        </a:p>
      </dgm:t>
    </dgm:pt>
    <dgm:pt modelId="{3E20BF3C-8827-4978-8483-A8E1C618F836}" type="parTrans" cxnId="{313CDA93-BCBC-4BC9-81C9-13EEBC401263}">
      <dgm:prSet/>
      <dgm:spPr/>
      <dgm:t>
        <a:bodyPr/>
        <a:lstStyle/>
        <a:p>
          <a:endParaRPr lang="en-US"/>
        </a:p>
      </dgm:t>
    </dgm:pt>
    <dgm:pt modelId="{C073C6DE-9B27-437A-8102-3142707A7562}" type="sibTrans" cxnId="{313CDA93-BCBC-4BC9-81C9-13EEBC401263}">
      <dgm:prSet/>
      <dgm:spPr/>
      <dgm:t>
        <a:bodyPr/>
        <a:lstStyle/>
        <a:p>
          <a:endParaRPr lang="en-US"/>
        </a:p>
      </dgm:t>
    </dgm:pt>
    <dgm:pt modelId="{AE83933C-F516-427E-B23C-2F4418235D09}">
      <dgm:prSet custT="1"/>
      <dgm:spPr/>
      <dgm:t>
        <a:bodyPr/>
        <a:lstStyle/>
        <a:p>
          <a:r>
            <a:rPr lang="en-US" sz="1600" dirty="0"/>
            <a:t>84% active</a:t>
          </a:r>
        </a:p>
      </dgm:t>
    </dgm:pt>
    <dgm:pt modelId="{950D77D0-AC75-4C44-A98E-BF6BF1F372FE}" type="parTrans" cxnId="{2BF6A77F-0957-4B86-963C-2C39F278CDFB}">
      <dgm:prSet/>
      <dgm:spPr/>
      <dgm:t>
        <a:bodyPr/>
        <a:lstStyle/>
        <a:p>
          <a:endParaRPr lang="en-US"/>
        </a:p>
      </dgm:t>
    </dgm:pt>
    <dgm:pt modelId="{F229521E-C0FB-4E19-9248-4164BB41D8F6}" type="sibTrans" cxnId="{2BF6A77F-0957-4B86-963C-2C39F278CDFB}">
      <dgm:prSet/>
      <dgm:spPr/>
      <dgm:t>
        <a:bodyPr/>
        <a:lstStyle/>
        <a:p>
          <a:endParaRPr lang="en-US"/>
        </a:p>
      </dgm:t>
    </dgm:pt>
    <dgm:pt modelId="{F8407F7A-E7B3-458C-B80B-30B9F8E62A83}">
      <dgm:prSet custT="1"/>
      <dgm:spPr>
        <a:solidFill>
          <a:schemeClr val="accent3"/>
        </a:solidFill>
      </dgm:spPr>
      <dgm:t>
        <a:bodyPr/>
        <a:lstStyle/>
        <a:p>
          <a:pPr algn="ctr">
            <a:buChar char="•"/>
          </a:pPr>
          <a:r>
            <a:rPr lang="en-US" sz="1800" dirty="0"/>
            <a:t>People who were as active as they want to be were also </a:t>
          </a:r>
          <a:r>
            <a:rPr lang="en-US" sz="1800" b="1" dirty="0"/>
            <a:t>LESS LIKELY </a:t>
          </a:r>
          <a:r>
            <a:rPr lang="en-US" sz="1800" dirty="0"/>
            <a:t>to report they need transportation</a:t>
          </a:r>
        </a:p>
        <a:p>
          <a:pPr algn="l">
            <a:buChar char="•"/>
          </a:pPr>
          <a:endParaRPr lang="en-US" sz="1600" dirty="0"/>
        </a:p>
        <a:p>
          <a:pPr algn="l">
            <a:buChar char="•"/>
          </a:pPr>
          <a:r>
            <a:rPr lang="en-US" sz="1600" dirty="0"/>
            <a:t>6% active</a:t>
          </a:r>
        </a:p>
        <a:p>
          <a:pPr algn="l">
            <a:buChar char="•"/>
          </a:pPr>
          <a:r>
            <a:rPr lang="en-US" sz="1600" dirty="0"/>
            <a:t>21% not active </a:t>
          </a:r>
        </a:p>
      </dgm:t>
    </dgm:pt>
    <dgm:pt modelId="{FD70DDF9-D314-4863-A66E-A8DB1AFB92EC}" type="parTrans" cxnId="{0D5829EB-A448-4508-8C83-B2928294350F}">
      <dgm:prSet/>
      <dgm:spPr/>
      <dgm:t>
        <a:bodyPr/>
        <a:lstStyle/>
        <a:p>
          <a:endParaRPr lang="en-US"/>
        </a:p>
      </dgm:t>
    </dgm:pt>
    <dgm:pt modelId="{2A399BBC-4FEB-4723-8861-4ED51D452C64}" type="sibTrans" cxnId="{0D5829EB-A448-4508-8C83-B2928294350F}">
      <dgm:prSet/>
      <dgm:spPr/>
      <dgm:t>
        <a:bodyPr/>
        <a:lstStyle/>
        <a:p>
          <a:endParaRPr lang="en-US"/>
        </a:p>
      </dgm:t>
    </dgm:pt>
    <dgm:pt modelId="{26E85E2C-62A9-459E-B598-C83E1BFFB47C}">
      <dgm:prSet phldrT="[Text]" custT="1"/>
      <dgm:spPr/>
      <dgm:t>
        <a:bodyPr/>
        <a:lstStyle/>
        <a:p>
          <a:r>
            <a:rPr lang="en-US" sz="1600" dirty="0"/>
            <a:t>33% not active</a:t>
          </a:r>
        </a:p>
      </dgm:t>
    </dgm:pt>
    <dgm:pt modelId="{41DB0AB4-201F-4C5F-B003-B7E845D21F5D}" type="parTrans" cxnId="{C661A2C2-8722-43D3-92E3-100A6717BE23}">
      <dgm:prSet/>
      <dgm:spPr/>
    </dgm:pt>
    <dgm:pt modelId="{1EEC3ECE-7083-4D29-B303-56F121FD8EA8}" type="sibTrans" cxnId="{C661A2C2-8722-43D3-92E3-100A6717BE23}">
      <dgm:prSet/>
      <dgm:spPr/>
    </dgm:pt>
    <dgm:pt modelId="{BCC73340-4979-4324-AE9F-97E806BC7D56}">
      <dgm:prSet custT="1"/>
      <dgm:spPr/>
      <dgm:t>
        <a:bodyPr/>
        <a:lstStyle/>
        <a:p>
          <a:r>
            <a:rPr lang="en-US" sz="1600" dirty="0"/>
            <a:t>61% not active </a:t>
          </a:r>
        </a:p>
      </dgm:t>
    </dgm:pt>
    <dgm:pt modelId="{760B95F3-774E-49BC-B322-18EF6DD72E9D}" type="parTrans" cxnId="{A9801E27-1D72-4D1B-9C93-09D1A8338A37}">
      <dgm:prSet/>
      <dgm:spPr/>
    </dgm:pt>
    <dgm:pt modelId="{8E8DC997-079C-4923-BFB3-1F0D6ABC95DD}" type="sibTrans" cxnId="{A9801E27-1D72-4D1B-9C93-09D1A8338A37}">
      <dgm:prSet/>
      <dgm:spPr/>
    </dgm:pt>
    <dgm:pt modelId="{5B1D43C8-F7F8-44E3-8211-1768F036C432}">
      <dgm:prSet custT="1"/>
      <dgm:spPr/>
      <dgm:t>
        <a:bodyPr/>
        <a:lstStyle/>
        <a:p>
          <a:r>
            <a:rPr lang="en-US" sz="1600" dirty="0"/>
            <a:t>60% not active </a:t>
          </a:r>
        </a:p>
      </dgm:t>
    </dgm:pt>
    <dgm:pt modelId="{B2D2E3B2-E589-4420-B42A-3E5F5109BDBE}" type="parTrans" cxnId="{CFEF6500-147D-4CF3-9A9C-98DC84D4AB7D}">
      <dgm:prSet/>
      <dgm:spPr/>
    </dgm:pt>
    <dgm:pt modelId="{342C76A3-913B-4AED-86DA-96006E2F801B}" type="sibTrans" cxnId="{CFEF6500-147D-4CF3-9A9C-98DC84D4AB7D}">
      <dgm:prSet/>
      <dgm:spPr/>
    </dgm:pt>
    <dgm:pt modelId="{D47EDD6C-C873-44C6-A301-F9DEBE31D1E4}" type="pres">
      <dgm:prSet presAssocID="{696BBBBA-566A-4604-BF92-DDC237DDC514}" presName="Name0" presStyleCnt="0">
        <dgm:presLayoutVars>
          <dgm:dir/>
          <dgm:resizeHandles val="exact"/>
        </dgm:presLayoutVars>
      </dgm:prSet>
      <dgm:spPr/>
    </dgm:pt>
    <dgm:pt modelId="{DB79B097-C86E-40C9-A870-35250B5DE030}" type="pres">
      <dgm:prSet presAssocID="{505C484E-C089-47A6-AA41-78C585113736}" presName="node" presStyleLbl="node1" presStyleIdx="0" presStyleCnt="4">
        <dgm:presLayoutVars>
          <dgm:bulletEnabled val="1"/>
        </dgm:presLayoutVars>
      </dgm:prSet>
      <dgm:spPr/>
    </dgm:pt>
    <dgm:pt modelId="{F7C5CFA6-BD0D-431E-82C2-775AE5580E86}" type="pres">
      <dgm:prSet presAssocID="{EDBC9179-B50F-4021-9596-757C536707B1}" presName="sibTrans" presStyleCnt="0"/>
      <dgm:spPr/>
    </dgm:pt>
    <dgm:pt modelId="{C29DBBD4-9180-48B6-AAFA-6F3219D3239B}" type="pres">
      <dgm:prSet presAssocID="{37353269-7490-4438-B908-E252491B7D88}" presName="node" presStyleLbl="node1" presStyleIdx="1" presStyleCnt="4">
        <dgm:presLayoutVars>
          <dgm:bulletEnabled val="1"/>
        </dgm:presLayoutVars>
      </dgm:prSet>
      <dgm:spPr/>
    </dgm:pt>
    <dgm:pt modelId="{0C407A80-9913-482E-A44F-6E18E57D80FB}" type="pres">
      <dgm:prSet presAssocID="{4FFC46E9-A2BD-4326-820B-7A15B833D564}" presName="sibTrans" presStyleCnt="0"/>
      <dgm:spPr/>
    </dgm:pt>
    <dgm:pt modelId="{3755EE72-19F3-4725-8478-87A9FF43ABA1}" type="pres">
      <dgm:prSet presAssocID="{45A957BF-07F9-407F-81A1-01B7311BA72D}" presName="node" presStyleLbl="node1" presStyleIdx="2" presStyleCnt="4">
        <dgm:presLayoutVars>
          <dgm:bulletEnabled val="1"/>
        </dgm:presLayoutVars>
      </dgm:prSet>
      <dgm:spPr/>
    </dgm:pt>
    <dgm:pt modelId="{49CC528D-E185-4612-A5EE-C15758D974F3}" type="pres">
      <dgm:prSet presAssocID="{E52F16C8-9095-49C3-8511-CB8A6C96E48C}" presName="sibTrans" presStyleCnt="0"/>
      <dgm:spPr/>
    </dgm:pt>
    <dgm:pt modelId="{DE27F78B-6A9B-45BA-812B-55806D966010}" type="pres">
      <dgm:prSet presAssocID="{F8407F7A-E7B3-458C-B80B-30B9F8E62A83}" presName="node" presStyleLbl="node1" presStyleIdx="3" presStyleCnt="4">
        <dgm:presLayoutVars>
          <dgm:bulletEnabled val="1"/>
        </dgm:presLayoutVars>
      </dgm:prSet>
      <dgm:spPr/>
    </dgm:pt>
  </dgm:ptLst>
  <dgm:cxnLst>
    <dgm:cxn modelId="{CFEF6500-147D-4CF3-9A9C-98DC84D4AB7D}" srcId="{45A957BF-07F9-407F-81A1-01B7311BA72D}" destId="{5B1D43C8-F7F8-44E3-8211-1768F036C432}" srcOrd="1" destOrd="0" parTransId="{B2D2E3B2-E589-4420-B42A-3E5F5109BDBE}" sibTransId="{342C76A3-913B-4AED-86DA-96006E2F801B}"/>
    <dgm:cxn modelId="{A9801E27-1D72-4D1B-9C93-09D1A8338A37}" srcId="{37353269-7490-4438-B908-E252491B7D88}" destId="{BCC73340-4979-4324-AE9F-97E806BC7D56}" srcOrd="1" destOrd="0" parTransId="{760B95F3-774E-49BC-B322-18EF6DD72E9D}" sibTransId="{8E8DC997-079C-4923-BFB3-1F0D6ABC95DD}"/>
    <dgm:cxn modelId="{72775F4C-DDEA-499D-AA84-D50B6CA18B15}" type="presOf" srcId="{AE83933C-F516-427E-B23C-2F4418235D09}" destId="{3755EE72-19F3-4725-8478-87A9FF43ABA1}" srcOrd="0" destOrd="1" presId="urn:microsoft.com/office/officeart/2005/8/layout/hList6"/>
    <dgm:cxn modelId="{76403455-85D4-4FC7-8CC4-F98D29306D0A}" srcId="{696BBBBA-566A-4604-BF92-DDC237DDC514}" destId="{45A957BF-07F9-407F-81A1-01B7311BA72D}" srcOrd="2" destOrd="0" parTransId="{0B91D6D3-B267-4BD5-9301-899BB4E6A294}" sibTransId="{E52F16C8-9095-49C3-8511-CB8A6C96E48C}"/>
    <dgm:cxn modelId="{20D7B456-83E4-41CE-9BB4-70A1EA60278A}" srcId="{696BBBBA-566A-4604-BF92-DDC237DDC514}" destId="{505C484E-C089-47A6-AA41-78C585113736}" srcOrd="0" destOrd="0" parTransId="{616C2E20-5647-49E9-A5C9-C3A1FCB64265}" sibTransId="{EDBC9179-B50F-4021-9596-757C536707B1}"/>
    <dgm:cxn modelId="{2BF6A77F-0957-4B86-963C-2C39F278CDFB}" srcId="{45A957BF-07F9-407F-81A1-01B7311BA72D}" destId="{AE83933C-F516-427E-B23C-2F4418235D09}" srcOrd="0" destOrd="0" parTransId="{950D77D0-AC75-4C44-A98E-BF6BF1F372FE}" sibTransId="{F229521E-C0FB-4E19-9248-4164BB41D8F6}"/>
    <dgm:cxn modelId="{313CDA93-BCBC-4BC9-81C9-13EEBC401263}" srcId="{37353269-7490-4438-B908-E252491B7D88}" destId="{0EAE8D47-D412-47E3-B9EA-F49865E779A7}" srcOrd="0" destOrd="0" parTransId="{3E20BF3C-8827-4978-8483-A8E1C618F836}" sibTransId="{C073C6DE-9B27-437A-8102-3142707A7562}"/>
    <dgm:cxn modelId="{D48093A9-AA20-484A-A9AB-B8F287DE65DE}" type="presOf" srcId="{26E85E2C-62A9-459E-B598-C83E1BFFB47C}" destId="{DB79B097-C86E-40C9-A870-35250B5DE030}" srcOrd="0" destOrd="2" presId="urn:microsoft.com/office/officeart/2005/8/layout/hList6"/>
    <dgm:cxn modelId="{74DEB1AA-360D-4018-827C-756ECDC50A19}" type="presOf" srcId="{505C484E-C089-47A6-AA41-78C585113736}" destId="{DB79B097-C86E-40C9-A870-35250B5DE030}" srcOrd="0" destOrd="0" presId="urn:microsoft.com/office/officeart/2005/8/layout/hList6"/>
    <dgm:cxn modelId="{4C1FE1AB-D5F7-46D2-BAC0-F71C3076AA70}" type="presOf" srcId="{5B1D43C8-F7F8-44E3-8211-1768F036C432}" destId="{3755EE72-19F3-4725-8478-87A9FF43ABA1}" srcOrd="0" destOrd="2" presId="urn:microsoft.com/office/officeart/2005/8/layout/hList6"/>
    <dgm:cxn modelId="{9DB651AD-6C6B-4A71-B56F-D078578B7322}" type="presOf" srcId="{0EAE8D47-D412-47E3-B9EA-F49865E779A7}" destId="{C29DBBD4-9180-48B6-AAFA-6F3219D3239B}" srcOrd="0" destOrd="1" presId="urn:microsoft.com/office/officeart/2005/8/layout/hList6"/>
    <dgm:cxn modelId="{A4CDF9AF-6E0F-42BD-B2B3-A11C9D91B029}" srcId="{696BBBBA-566A-4604-BF92-DDC237DDC514}" destId="{37353269-7490-4438-B908-E252491B7D88}" srcOrd="1" destOrd="0" parTransId="{CC374413-5002-4E34-8587-34FC782554CF}" sibTransId="{4FFC46E9-A2BD-4326-820B-7A15B833D564}"/>
    <dgm:cxn modelId="{C661A2C2-8722-43D3-92E3-100A6717BE23}" srcId="{505C484E-C089-47A6-AA41-78C585113736}" destId="{26E85E2C-62A9-459E-B598-C83E1BFFB47C}" srcOrd="1" destOrd="0" parTransId="{41DB0AB4-201F-4C5F-B003-B7E845D21F5D}" sibTransId="{1EEC3ECE-7083-4D29-B303-56F121FD8EA8}"/>
    <dgm:cxn modelId="{340B41C8-E837-4536-8F0C-3EE20B22C164}" srcId="{505C484E-C089-47A6-AA41-78C585113736}" destId="{248F0B78-9BE9-4414-B9CF-1D46B1F3A735}" srcOrd="0" destOrd="0" parTransId="{B419267D-DFD7-41F3-BE18-60A5F6B09B21}" sibTransId="{2AB5EF95-43D9-4D8D-A750-8DA37A864D79}"/>
    <dgm:cxn modelId="{6586E9D7-93C0-49FA-A0E1-83AC745C1E5C}" type="presOf" srcId="{F8407F7A-E7B3-458C-B80B-30B9F8E62A83}" destId="{DE27F78B-6A9B-45BA-812B-55806D966010}" srcOrd="0" destOrd="0" presId="urn:microsoft.com/office/officeart/2005/8/layout/hList6"/>
    <dgm:cxn modelId="{72CCE5D8-7B57-46B9-8E00-992C678C1959}" type="presOf" srcId="{248F0B78-9BE9-4414-B9CF-1D46B1F3A735}" destId="{DB79B097-C86E-40C9-A870-35250B5DE030}" srcOrd="0" destOrd="1" presId="urn:microsoft.com/office/officeart/2005/8/layout/hList6"/>
    <dgm:cxn modelId="{E3A7D0DD-1CCE-44E8-BB9B-9E8234C395EB}" type="presOf" srcId="{45A957BF-07F9-407F-81A1-01B7311BA72D}" destId="{3755EE72-19F3-4725-8478-87A9FF43ABA1}" srcOrd="0" destOrd="0" presId="urn:microsoft.com/office/officeart/2005/8/layout/hList6"/>
    <dgm:cxn modelId="{0D5829EB-A448-4508-8C83-B2928294350F}" srcId="{696BBBBA-566A-4604-BF92-DDC237DDC514}" destId="{F8407F7A-E7B3-458C-B80B-30B9F8E62A83}" srcOrd="3" destOrd="0" parTransId="{FD70DDF9-D314-4863-A66E-A8DB1AFB92EC}" sibTransId="{2A399BBC-4FEB-4723-8861-4ED51D452C64}"/>
    <dgm:cxn modelId="{4E6F5BED-1595-4165-B91D-83BF230E6C2F}" type="presOf" srcId="{BCC73340-4979-4324-AE9F-97E806BC7D56}" destId="{C29DBBD4-9180-48B6-AAFA-6F3219D3239B}" srcOrd="0" destOrd="2" presId="urn:microsoft.com/office/officeart/2005/8/layout/hList6"/>
    <dgm:cxn modelId="{430E50ED-9A16-42BC-89CF-7961D09B00CF}" type="presOf" srcId="{696BBBBA-566A-4604-BF92-DDC237DDC514}" destId="{D47EDD6C-C873-44C6-A301-F9DEBE31D1E4}" srcOrd="0" destOrd="0" presId="urn:microsoft.com/office/officeart/2005/8/layout/hList6"/>
    <dgm:cxn modelId="{4DEC98F6-3EF0-477A-BF38-B25EEF531BEC}" type="presOf" srcId="{37353269-7490-4438-B908-E252491B7D88}" destId="{C29DBBD4-9180-48B6-AAFA-6F3219D3239B}" srcOrd="0" destOrd="0" presId="urn:microsoft.com/office/officeart/2005/8/layout/hList6"/>
    <dgm:cxn modelId="{2E17AECE-D34F-4907-A03E-9C998824A44E}" type="presParOf" srcId="{D47EDD6C-C873-44C6-A301-F9DEBE31D1E4}" destId="{DB79B097-C86E-40C9-A870-35250B5DE030}" srcOrd="0" destOrd="0" presId="urn:microsoft.com/office/officeart/2005/8/layout/hList6"/>
    <dgm:cxn modelId="{AC80E267-4772-48BA-9E98-D8E2ECF8F6C8}" type="presParOf" srcId="{D47EDD6C-C873-44C6-A301-F9DEBE31D1E4}" destId="{F7C5CFA6-BD0D-431E-82C2-775AE5580E86}" srcOrd="1" destOrd="0" presId="urn:microsoft.com/office/officeart/2005/8/layout/hList6"/>
    <dgm:cxn modelId="{76935226-4D62-4B47-A344-B515D5B31A54}" type="presParOf" srcId="{D47EDD6C-C873-44C6-A301-F9DEBE31D1E4}" destId="{C29DBBD4-9180-48B6-AAFA-6F3219D3239B}" srcOrd="2" destOrd="0" presId="urn:microsoft.com/office/officeart/2005/8/layout/hList6"/>
    <dgm:cxn modelId="{3141094E-13FD-4E85-B68D-F6B225C9DCC0}" type="presParOf" srcId="{D47EDD6C-C873-44C6-A301-F9DEBE31D1E4}" destId="{0C407A80-9913-482E-A44F-6E18E57D80FB}" srcOrd="3" destOrd="0" presId="urn:microsoft.com/office/officeart/2005/8/layout/hList6"/>
    <dgm:cxn modelId="{B34A6D1A-B3F9-4DFE-8032-1622A086E9AE}" type="presParOf" srcId="{D47EDD6C-C873-44C6-A301-F9DEBE31D1E4}" destId="{3755EE72-19F3-4725-8478-87A9FF43ABA1}" srcOrd="4" destOrd="0" presId="urn:microsoft.com/office/officeart/2005/8/layout/hList6"/>
    <dgm:cxn modelId="{30142829-2655-4FF1-9105-E18B954E72D7}" type="presParOf" srcId="{D47EDD6C-C873-44C6-A301-F9DEBE31D1E4}" destId="{49CC528D-E185-4612-A5EE-C15758D974F3}" srcOrd="5" destOrd="0" presId="urn:microsoft.com/office/officeart/2005/8/layout/hList6"/>
    <dgm:cxn modelId="{5BC0DEAA-49AD-4D76-A92C-5058AAFB477B}" type="presParOf" srcId="{D47EDD6C-C873-44C6-A301-F9DEBE31D1E4}" destId="{DE27F78B-6A9B-45BA-812B-55806D966010}"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317EA-4414-49E5-9F61-22D44DC9F953}">
      <dsp:nvSpPr>
        <dsp:cNvPr id="0" name=""/>
        <dsp:cNvSpPr/>
      </dsp:nvSpPr>
      <dsp:spPr>
        <a:xfrm rot="5400000">
          <a:off x="3180298" y="-1048457"/>
          <a:ext cx="1142360" cy="353080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71%</a:t>
          </a:r>
          <a:r>
            <a:rPr lang="en-US" sz="2000" kern="1200" dirty="0"/>
            <a:t> </a:t>
          </a:r>
          <a:r>
            <a:rPr lang="en-US" sz="1800" kern="1200" dirty="0"/>
            <a:t>often sad</a:t>
          </a:r>
          <a:endParaRPr lang="en-US" sz="2000" kern="1200" dirty="0"/>
        </a:p>
        <a:p>
          <a:pPr marL="228600" lvl="1" indent="-228600" algn="l" defTabSz="889000">
            <a:lnSpc>
              <a:spcPct val="90000"/>
            </a:lnSpc>
            <a:spcBef>
              <a:spcPct val="0"/>
            </a:spcBef>
            <a:spcAft>
              <a:spcPct val="15000"/>
            </a:spcAft>
            <a:buChar char="•"/>
          </a:pPr>
          <a:r>
            <a:rPr lang="en-US" sz="2000" b="1" kern="1200" dirty="0"/>
            <a:t>27% </a:t>
          </a:r>
          <a:r>
            <a:rPr lang="en-US" sz="1800" kern="1200" dirty="0"/>
            <a:t>not often sad</a:t>
          </a:r>
        </a:p>
      </dsp:txBody>
      <dsp:txXfrm rot="-5400000">
        <a:off x="1986077" y="201529"/>
        <a:ext cx="3475038" cy="1030830"/>
      </dsp:txXfrm>
    </dsp:sp>
    <dsp:sp modelId="{566CF2ED-8CE5-4840-9343-BABC9B4846D6}">
      <dsp:nvSpPr>
        <dsp:cNvPr id="0" name=""/>
        <dsp:cNvSpPr/>
      </dsp:nvSpPr>
      <dsp:spPr>
        <a:xfrm>
          <a:off x="0" y="2968"/>
          <a:ext cx="1986076" cy="14279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Have a psychiatric diagnosis </a:t>
          </a:r>
        </a:p>
      </dsp:txBody>
      <dsp:txXfrm>
        <a:off x="69707" y="72675"/>
        <a:ext cx="1846662" cy="1288536"/>
      </dsp:txXfrm>
    </dsp:sp>
    <dsp:sp modelId="{7F3B45BF-3F5D-4F9E-957B-FDAB289C642F}">
      <dsp:nvSpPr>
        <dsp:cNvPr id="0" name=""/>
        <dsp:cNvSpPr/>
      </dsp:nvSpPr>
      <dsp:spPr>
        <a:xfrm rot="5400000">
          <a:off x="3180298" y="450890"/>
          <a:ext cx="1142360" cy="353080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79%</a:t>
          </a:r>
          <a:r>
            <a:rPr lang="en-US" sz="2000" kern="1200" dirty="0"/>
            <a:t> </a:t>
          </a:r>
          <a:r>
            <a:rPr lang="en-US" sz="1800" kern="1200" dirty="0"/>
            <a:t>often sad</a:t>
          </a:r>
        </a:p>
        <a:p>
          <a:pPr marL="228600" lvl="1" indent="-228600" algn="l" defTabSz="889000">
            <a:lnSpc>
              <a:spcPct val="90000"/>
            </a:lnSpc>
            <a:spcBef>
              <a:spcPct val="0"/>
            </a:spcBef>
            <a:spcAft>
              <a:spcPct val="15000"/>
            </a:spcAft>
            <a:buChar char="•"/>
          </a:pPr>
          <a:r>
            <a:rPr lang="en-US" sz="2000" b="1" kern="1200" dirty="0"/>
            <a:t>37%</a:t>
          </a:r>
          <a:r>
            <a:rPr lang="en-US" sz="2000" kern="1200" dirty="0"/>
            <a:t> </a:t>
          </a:r>
          <a:r>
            <a:rPr lang="en-US" sz="1800" kern="1200" dirty="0"/>
            <a:t>not often sad</a:t>
          </a:r>
          <a:endParaRPr lang="en-US" sz="2000" kern="1200" dirty="0"/>
        </a:p>
      </dsp:txBody>
      <dsp:txXfrm rot="-5400000">
        <a:off x="1986077" y="1700877"/>
        <a:ext cx="3475038" cy="1030830"/>
      </dsp:txXfrm>
    </dsp:sp>
    <dsp:sp modelId="{B3E5FBB1-B358-42E1-AC6A-9650178D4A9D}">
      <dsp:nvSpPr>
        <dsp:cNvPr id="0" name=""/>
        <dsp:cNvSpPr/>
      </dsp:nvSpPr>
      <dsp:spPr>
        <a:xfrm>
          <a:off x="0" y="1502316"/>
          <a:ext cx="1986076" cy="14279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Take medication to feel less sad and depressed</a:t>
          </a:r>
        </a:p>
      </dsp:txBody>
      <dsp:txXfrm>
        <a:off x="69707" y="1572023"/>
        <a:ext cx="1846662" cy="1288536"/>
      </dsp:txXfrm>
    </dsp:sp>
    <dsp:sp modelId="{AB382B28-07C7-4141-B90E-F57BFD5CF286}">
      <dsp:nvSpPr>
        <dsp:cNvPr id="0" name=""/>
        <dsp:cNvSpPr/>
      </dsp:nvSpPr>
      <dsp:spPr>
        <a:xfrm rot="5400000">
          <a:off x="3180298" y="1950238"/>
          <a:ext cx="1142360" cy="353080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44%</a:t>
          </a:r>
          <a:r>
            <a:rPr lang="en-US" sz="2000" kern="1200" dirty="0"/>
            <a:t> </a:t>
          </a:r>
          <a:r>
            <a:rPr lang="en-US" sz="1800" kern="1200" dirty="0"/>
            <a:t>often sad</a:t>
          </a:r>
        </a:p>
        <a:p>
          <a:pPr marL="228600" lvl="1" indent="-228600" algn="l" defTabSz="889000">
            <a:lnSpc>
              <a:spcPct val="90000"/>
            </a:lnSpc>
            <a:spcBef>
              <a:spcPct val="0"/>
            </a:spcBef>
            <a:spcAft>
              <a:spcPct val="15000"/>
            </a:spcAft>
            <a:buChar char="•"/>
          </a:pPr>
          <a:r>
            <a:rPr lang="en-US" sz="2000" b="1" kern="1200" dirty="0"/>
            <a:t>26% </a:t>
          </a:r>
          <a:r>
            <a:rPr lang="en-US" sz="1800" kern="1200" dirty="0"/>
            <a:t>not often sad</a:t>
          </a:r>
          <a:endParaRPr lang="en-US" sz="2000" kern="1200" dirty="0"/>
        </a:p>
      </dsp:txBody>
      <dsp:txXfrm rot="-5400000">
        <a:off x="1986077" y="3200225"/>
        <a:ext cx="3475038" cy="1030830"/>
      </dsp:txXfrm>
    </dsp:sp>
    <dsp:sp modelId="{5D9B3D4D-65A3-4267-ABF7-87DCC24FE894}">
      <dsp:nvSpPr>
        <dsp:cNvPr id="0" name=""/>
        <dsp:cNvSpPr/>
      </dsp:nvSpPr>
      <dsp:spPr>
        <a:xfrm>
          <a:off x="0" y="3001664"/>
          <a:ext cx="1986076" cy="14279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Report services and supports </a:t>
          </a:r>
          <a:r>
            <a:rPr lang="en-US" sz="1800" i="1" kern="1200" dirty="0"/>
            <a:t>did not</a:t>
          </a:r>
          <a:r>
            <a:rPr lang="en-US" sz="1800" kern="1200" dirty="0"/>
            <a:t> meet their needs and goals</a:t>
          </a:r>
        </a:p>
      </dsp:txBody>
      <dsp:txXfrm>
        <a:off x="69707" y="3071371"/>
        <a:ext cx="1846662" cy="1288536"/>
      </dsp:txXfrm>
    </dsp:sp>
    <dsp:sp modelId="{5778AE52-C051-4E7B-AFBB-1BB4FEDF0100}">
      <dsp:nvSpPr>
        <dsp:cNvPr id="0" name=""/>
        <dsp:cNvSpPr/>
      </dsp:nvSpPr>
      <dsp:spPr>
        <a:xfrm rot="5400000">
          <a:off x="3180298" y="3449586"/>
          <a:ext cx="1142360" cy="353080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9% </a:t>
          </a:r>
          <a:r>
            <a:rPr lang="en-US" sz="1800" kern="1200" dirty="0"/>
            <a:t>often sad</a:t>
          </a:r>
        </a:p>
        <a:p>
          <a:pPr marL="228600" lvl="1" indent="-228600" algn="l" defTabSz="889000">
            <a:lnSpc>
              <a:spcPct val="90000"/>
            </a:lnSpc>
            <a:spcBef>
              <a:spcPct val="0"/>
            </a:spcBef>
            <a:spcAft>
              <a:spcPct val="15000"/>
            </a:spcAft>
            <a:buChar char="•"/>
          </a:pPr>
          <a:r>
            <a:rPr lang="en-US" sz="2000" b="1" kern="1200" dirty="0"/>
            <a:t>6%</a:t>
          </a:r>
          <a:r>
            <a:rPr lang="en-US" sz="2100" kern="1200" dirty="0"/>
            <a:t> </a:t>
          </a:r>
          <a:r>
            <a:rPr lang="en-US" sz="1800" kern="1200" dirty="0"/>
            <a:t>not often sad</a:t>
          </a:r>
          <a:endParaRPr lang="en-US" sz="2100" kern="1200" dirty="0"/>
        </a:p>
      </dsp:txBody>
      <dsp:txXfrm rot="-5400000">
        <a:off x="1986077" y="4699573"/>
        <a:ext cx="3475038" cy="1030830"/>
      </dsp:txXfrm>
    </dsp:sp>
    <dsp:sp modelId="{0E84BD35-265F-4154-A255-DE1E0CB67F7F}">
      <dsp:nvSpPr>
        <dsp:cNvPr id="0" name=""/>
        <dsp:cNvSpPr/>
      </dsp:nvSpPr>
      <dsp:spPr>
        <a:xfrm>
          <a:off x="0" y="4501012"/>
          <a:ext cx="1986076" cy="14279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Need mental health services (if all needs were not met)</a:t>
          </a:r>
        </a:p>
      </dsp:txBody>
      <dsp:txXfrm>
        <a:off x="69707" y="4570719"/>
        <a:ext cx="1846662" cy="1288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BB8FC-F83D-4A21-BE1F-C6C946C216B8}">
      <dsp:nvSpPr>
        <dsp:cNvPr id="0" name=""/>
        <dsp:cNvSpPr/>
      </dsp:nvSpPr>
      <dsp:spPr>
        <a:xfrm>
          <a:off x="554077" y="650333"/>
          <a:ext cx="2377671" cy="1638215"/>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9C897C-3F0E-418B-8E0E-F051400C35DD}">
      <dsp:nvSpPr>
        <dsp:cNvPr id="0" name=""/>
        <dsp:cNvSpPr/>
      </dsp:nvSpPr>
      <dsp:spPr>
        <a:xfrm>
          <a:off x="2355" y="2668685"/>
          <a:ext cx="3481115" cy="1291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en-US" sz="2000" b="1" kern="1200" dirty="0"/>
            <a:t>Be able to see or talk to friends and family </a:t>
          </a:r>
          <a:r>
            <a:rPr lang="en-US" sz="2000" b="1" i="1" kern="1200" dirty="0"/>
            <a:t>they do not live with </a:t>
          </a:r>
          <a:r>
            <a:rPr lang="en-US" sz="2000" b="1" kern="1200" dirty="0"/>
            <a:t>when they want</a:t>
          </a:r>
        </a:p>
        <a:p>
          <a:pPr marL="228600" lvl="1" indent="-228600" algn="l" defTabSz="889000">
            <a:lnSpc>
              <a:spcPct val="90000"/>
            </a:lnSpc>
            <a:spcBef>
              <a:spcPct val="0"/>
            </a:spcBef>
            <a:spcAft>
              <a:spcPct val="15000"/>
            </a:spcAft>
            <a:buChar char="•"/>
          </a:pPr>
          <a:r>
            <a:rPr lang="en-US" sz="2000" kern="1200" dirty="0"/>
            <a:t>79% often sad</a:t>
          </a:r>
        </a:p>
        <a:p>
          <a:pPr marL="228600" lvl="1" indent="-228600" algn="l" defTabSz="889000">
            <a:lnSpc>
              <a:spcPct val="90000"/>
            </a:lnSpc>
            <a:spcBef>
              <a:spcPct val="0"/>
            </a:spcBef>
            <a:spcAft>
              <a:spcPct val="15000"/>
            </a:spcAft>
            <a:buChar char="•"/>
          </a:pPr>
          <a:r>
            <a:rPr lang="en-US" sz="2000" kern="1200" dirty="0"/>
            <a:t>89% not often sad</a:t>
          </a:r>
        </a:p>
      </dsp:txBody>
      <dsp:txXfrm>
        <a:off x="2355" y="2668685"/>
        <a:ext cx="3481115" cy="1291493"/>
      </dsp:txXfrm>
    </dsp:sp>
    <dsp:sp modelId="{2B6B64A9-F266-4A56-80F8-D04C6FCCBCD9}">
      <dsp:nvSpPr>
        <dsp:cNvPr id="0" name=""/>
        <dsp:cNvSpPr/>
      </dsp:nvSpPr>
      <dsp:spPr>
        <a:xfrm>
          <a:off x="4383450" y="650333"/>
          <a:ext cx="2377671" cy="1638215"/>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AE234-9C8B-4FAC-A8EE-72EBA1D22F7F}">
      <dsp:nvSpPr>
        <dsp:cNvPr id="0" name=""/>
        <dsp:cNvSpPr/>
      </dsp:nvSpPr>
      <dsp:spPr>
        <a:xfrm>
          <a:off x="3831728" y="2668685"/>
          <a:ext cx="3481115" cy="1291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en-US" sz="2000" b="1" kern="1200" dirty="0"/>
            <a:t>Be as active in their community as they want to be</a:t>
          </a:r>
        </a:p>
        <a:p>
          <a:pPr marL="171450" lvl="1" indent="-171450" algn="l" defTabSz="800100">
            <a:lnSpc>
              <a:spcPct val="90000"/>
            </a:lnSpc>
            <a:spcBef>
              <a:spcPct val="0"/>
            </a:spcBef>
            <a:spcAft>
              <a:spcPct val="15000"/>
            </a:spcAft>
            <a:buChar char="•"/>
          </a:pPr>
          <a:r>
            <a:rPr lang="en-US" sz="1800" kern="1200" dirty="0"/>
            <a:t>9% often sad</a:t>
          </a:r>
        </a:p>
        <a:p>
          <a:pPr marL="171450" lvl="1" indent="-171450" algn="l" defTabSz="800100">
            <a:lnSpc>
              <a:spcPct val="90000"/>
            </a:lnSpc>
            <a:spcBef>
              <a:spcPct val="0"/>
            </a:spcBef>
            <a:spcAft>
              <a:spcPct val="15000"/>
            </a:spcAft>
            <a:buChar char="•"/>
          </a:pPr>
          <a:r>
            <a:rPr lang="en-US" sz="1800" kern="1200" dirty="0"/>
            <a:t>20% not often sad</a:t>
          </a:r>
        </a:p>
      </dsp:txBody>
      <dsp:txXfrm>
        <a:off x="3831728" y="2668685"/>
        <a:ext cx="3481115" cy="1291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9B097-C86E-40C9-A870-35250B5DE030}">
      <dsp:nvSpPr>
        <dsp:cNvPr id="0" name=""/>
        <dsp:cNvSpPr/>
      </dsp:nvSpPr>
      <dsp:spPr>
        <a:xfrm rot="16200000">
          <a:off x="-1148178" y="1150184"/>
          <a:ext cx="4268896" cy="1968527"/>
        </a:xfrm>
        <a:prstGeom prst="flowChartManualOperation">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800100">
            <a:lnSpc>
              <a:spcPct val="90000"/>
            </a:lnSpc>
            <a:spcBef>
              <a:spcPct val="0"/>
            </a:spcBef>
            <a:spcAft>
              <a:spcPct val="35000"/>
            </a:spcAft>
            <a:buNone/>
          </a:pPr>
          <a:r>
            <a:rPr lang="en-US" sz="1800" kern="1200" dirty="0"/>
            <a:t>Move around their environment without aids</a:t>
          </a:r>
        </a:p>
        <a:p>
          <a:pPr marL="0" lvl="0" indent="0" algn="l" defTabSz="800100">
            <a:lnSpc>
              <a:spcPct val="90000"/>
            </a:lnSpc>
            <a:spcBef>
              <a:spcPct val="0"/>
            </a:spcBef>
            <a:spcAft>
              <a:spcPct val="35000"/>
            </a:spcAft>
            <a:buNone/>
          </a:pPr>
          <a:endParaRPr lang="en-US" sz="1800" kern="1200" dirty="0"/>
        </a:p>
        <a:p>
          <a:pPr marL="171450" lvl="1" indent="-171450" algn="l" defTabSz="711200">
            <a:lnSpc>
              <a:spcPct val="90000"/>
            </a:lnSpc>
            <a:spcBef>
              <a:spcPct val="0"/>
            </a:spcBef>
            <a:spcAft>
              <a:spcPct val="15000"/>
            </a:spcAft>
            <a:buChar char="•"/>
          </a:pPr>
          <a:r>
            <a:rPr lang="en-US" sz="1600" kern="1200" dirty="0"/>
            <a:t>36% active</a:t>
          </a:r>
        </a:p>
        <a:p>
          <a:pPr marL="171450" lvl="1" indent="-171450" algn="l" defTabSz="711200">
            <a:lnSpc>
              <a:spcPct val="90000"/>
            </a:lnSpc>
            <a:spcBef>
              <a:spcPct val="0"/>
            </a:spcBef>
            <a:spcAft>
              <a:spcPct val="15000"/>
            </a:spcAft>
            <a:buChar char="•"/>
          </a:pPr>
          <a:r>
            <a:rPr lang="en-US" sz="1600" kern="1200" dirty="0"/>
            <a:t>33% not active</a:t>
          </a:r>
        </a:p>
      </dsp:txBody>
      <dsp:txXfrm rot="5400000">
        <a:off x="2006" y="853779"/>
        <a:ext cx="1968527" cy="2561338"/>
      </dsp:txXfrm>
    </dsp:sp>
    <dsp:sp modelId="{C29DBBD4-9180-48B6-AAFA-6F3219D3239B}">
      <dsp:nvSpPr>
        <dsp:cNvPr id="0" name=""/>
        <dsp:cNvSpPr/>
      </dsp:nvSpPr>
      <dsp:spPr>
        <a:xfrm rot="16200000">
          <a:off x="967988" y="1150184"/>
          <a:ext cx="4268896" cy="1968527"/>
        </a:xfrm>
        <a:prstGeom prst="flowChartManualOperation">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800100">
            <a:lnSpc>
              <a:spcPct val="90000"/>
            </a:lnSpc>
            <a:spcBef>
              <a:spcPct val="0"/>
            </a:spcBef>
            <a:spcAft>
              <a:spcPct val="35000"/>
            </a:spcAft>
            <a:buNone/>
          </a:pPr>
          <a:r>
            <a:rPr lang="en-US" sz="1800" kern="1200" dirty="0"/>
            <a:t>Report that services and supports meet their needs and goals</a:t>
          </a:r>
        </a:p>
        <a:p>
          <a:pPr marL="0" lvl="0" indent="0" algn="l" defTabSz="800100">
            <a:lnSpc>
              <a:spcPct val="90000"/>
            </a:lnSpc>
            <a:spcBef>
              <a:spcPct val="0"/>
            </a:spcBef>
            <a:spcAft>
              <a:spcPct val="35000"/>
            </a:spcAft>
            <a:buNone/>
          </a:pPr>
          <a:endParaRPr lang="en-US" sz="1800" kern="1200" dirty="0"/>
        </a:p>
        <a:p>
          <a:pPr marL="171450" lvl="1" indent="-171450" algn="l" defTabSz="711200">
            <a:lnSpc>
              <a:spcPct val="90000"/>
            </a:lnSpc>
            <a:spcBef>
              <a:spcPct val="0"/>
            </a:spcBef>
            <a:spcAft>
              <a:spcPct val="15000"/>
            </a:spcAft>
            <a:buChar char="•"/>
          </a:pPr>
          <a:r>
            <a:rPr lang="en-US" sz="1600" kern="1200" dirty="0"/>
            <a:t>83% active</a:t>
          </a:r>
        </a:p>
        <a:p>
          <a:pPr marL="171450" lvl="1" indent="-171450" algn="l" defTabSz="711200">
            <a:lnSpc>
              <a:spcPct val="90000"/>
            </a:lnSpc>
            <a:spcBef>
              <a:spcPct val="0"/>
            </a:spcBef>
            <a:spcAft>
              <a:spcPct val="15000"/>
            </a:spcAft>
            <a:buChar char="•"/>
          </a:pPr>
          <a:r>
            <a:rPr lang="en-US" sz="1600" kern="1200" dirty="0"/>
            <a:t>61% not active </a:t>
          </a:r>
        </a:p>
      </dsp:txBody>
      <dsp:txXfrm rot="5400000">
        <a:off x="2118172" y="853779"/>
        <a:ext cx="1968527" cy="2561338"/>
      </dsp:txXfrm>
    </dsp:sp>
    <dsp:sp modelId="{3755EE72-19F3-4725-8478-87A9FF43ABA1}">
      <dsp:nvSpPr>
        <dsp:cNvPr id="0" name=""/>
        <dsp:cNvSpPr/>
      </dsp:nvSpPr>
      <dsp:spPr>
        <a:xfrm rot="16200000">
          <a:off x="3084154" y="1150184"/>
          <a:ext cx="4268896" cy="1968527"/>
        </a:xfrm>
        <a:prstGeom prst="flowChartManualOperation">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800100">
            <a:lnSpc>
              <a:spcPct val="90000"/>
            </a:lnSpc>
            <a:spcBef>
              <a:spcPct val="0"/>
            </a:spcBef>
            <a:spcAft>
              <a:spcPct val="35000"/>
            </a:spcAft>
            <a:buNone/>
          </a:pPr>
          <a:r>
            <a:rPr lang="en-US" sz="1800" kern="1200" dirty="0"/>
            <a:t>Have transportation when they want to do things outside of the home</a:t>
          </a:r>
        </a:p>
        <a:p>
          <a:pPr marL="0" lvl="0" indent="0" algn="l" defTabSz="800100">
            <a:lnSpc>
              <a:spcPct val="90000"/>
            </a:lnSpc>
            <a:spcBef>
              <a:spcPct val="0"/>
            </a:spcBef>
            <a:spcAft>
              <a:spcPct val="35000"/>
            </a:spcAft>
            <a:buNone/>
          </a:pPr>
          <a:endParaRPr lang="en-US" sz="1800" kern="1200" dirty="0"/>
        </a:p>
        <a:p>
          <a:pPr marL="171450" lvl="1" indent="-171450" algn="l" defTabSz="711200">
            <a:lnSpc>
              <a:spcPct val="90000"/>
            </a:lnSpc>
            <a:spcBef>
              <a:spcPct val="0"/>
            </a:spcBef>
            <a:spcAft>
              <a:spcPct val="15000"/>
            </a:spcAft>
            <a:buChar char="•"/>
          </a:pPr>
          <a:r>
            <a:rPr lang="en-US" sz="1600" kern="1200" dirty="0"/>
            <a:t>84% active</a:t>
          </a:r>
        </a:p>
        <a:p>
          <a:pPr marL="171450" lvl="1" indent="-171450" algn="l" defTabSz="711200">
            <a:lnSpc>
              <a:spcPct val="90000"/>
            </a:lnSpc>
            <a:spcBef>
              <a:spcPct val="0"/>
            </a:spcBef>
            <a:spcAft>
              <a:spcPct val="15000"/>
            </a:spcAft>
            <a:buChar char="•"/>
          </a:pPr>
          <a:r>
            <a:rPr lang="en-US" sz="1600" kern="1200" dirty="0"/>
            <a:t>60% not active </a:t>
          </a:r>
        </a:p>
      </dsp:txBody>
      <dsp:txXfrm rot="5400000">
        <a:off x="4234338" y="853779"/>
        <a:ext cx="1968527" cy="2561338"/>
      </dsp:txXfrm>
    </dsp:sp>
    <dsp:sp modelId="{DE27F78B-6A9B-45BA-812B-55806D966010}">
      <dsp:nvSpPr>
        <dsp:cNvPr id="0" name=""/>
        <dsp:cNvSpPr/>
      </dsp:nvSpPr>
      <dsp:spPr>
        <a:xfrm rot="16200000">
          <a:off x="5200321" y="1150184"/>
          <a:ext cx="4268896" cy="1968527"/>
        </a:xfrm>
        <a:prstGeom prst="flowChartManualOperation">
          <a:avLst/>
        </a:prstGeom>
        <a:solidFill>
          <a:schemeClr val="accent3"/>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kern="1200" dirty="0"/>
            <a:t>People who were as active as they want to be were also </a:t>
          </a:r>
          <a:r>
            <a:rPr lang="en-US" sz="1800" b="1" kern="1200" dirty="0"/>
            <a:t>LESS LIKELY </a:t>
          </a:r>
          <a:r>
            <a:rPr lang="en-US" sz="1800" kern="1200" dirty="0"/>
            <a:t>to report they need transportation</a:t>
          </a:r>
        </a:p>
        <a:p>
          <a:pPr marL="0" lvl="0" indent="0" algn="l" defTabSz="800100">
            <a:lnSpc>
              <a:spcPct val="90000"/>
            </a:lnSpc>
            <a:spcBef>
              <a:spcPct val="0"/>
            </a:spcBef>
            <a:spcAft>
              <a:spcPct val="35000"/>
            </a:spcAft>
            <a:buNone/>
          </a:pPr>
          <a:endParaRPr lang="en-US" sz="1600" kern="1200" dirty="0"/>
        </a:p>
        <a:p>
          <a:pPr marL="0" lvl="0" indent="0" algn="l" defTabSz="800100">
            <a:lnSpc>
              <a:spcPct val="90000"/>
            </a:lnSpc>
            <a:spcBef>
              <a:spcPct val="0"/>
            </a:spcBef>
            <a:spcAft>
              <a:spcPct val="35000"/>
            </a:spcAft>
            <a:buNone/>
          </a:pPr>
          <a:r>
            <a:rPr lang="en-US" sz="1600" kern="1200" dirty="0"/>
            <a:t>6% active</a:t>
          </a:r>
        </a:p>
        <a:p>
          <a:pPr marL="0" lvl="0" indent="0" algn="l" defTabSz="800100">
            <a:lnSpc>
              <a:spcPct val="90000"/>
            </a:lnSpc>
            <a:spcBef>
              <a:spcPct val="0"/>
            </a:spcBef>
            <a:spcAft>
              <a:spcPct val="35000"/>
            </a:spcAft>
            <a:buNone/>
          </a:pPr>
          <a:r>
            <a:rPr lang="en-US" sz="1600" kern="1200" dirty="0"/>
            <a:t>21% not active </a:t>
          </a:r>
        </a:p>
      </dsp:txBody>
      <dsp:txXfrm rot="5400000">
        <a:off x="6350505" y="853779"/>
        <a:ext cx="1968527" cy="256133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82B1B-6FB1-4A05-B11D-B6BF00D41E7F}" type="datetimeFigureOut">
              <a:rPr lang="en-US" smtClean="0"/>
              <a:t>2/3/2021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27102-C014-41DB-99A6-D56067049473}" type="slidenum">
              <a:rPr lang="en-US" smtClean="0"/>
              <a:t>‹#›</a:t>
            </a:fld>
            <a:endParaRPr lang="en-US"/>
          </a:p>
        </p:txBody>
      </p:sp>
    </p:spTree>
    <p:extLst>
      <p:ext uri="{BB962C8B-B14F-4D97-AF65-F5344CB8AC3E}">
        <p14:creationId xmlns:p14="http://schemas.microsoft.com/office/powerpoint/2010/main" val="3924569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nas.org/content/110/15/5797.ful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nia.nih.gov/news/social-isolation-loneliness-older-people-pose-health-risk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oa.org/wp-content/uploads/2014-United-States-of-Aging-Survey_Socially-Isolated-Seniors-Infographic.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But first we wanted to quickly share a new resource that was recently posted to our website</a:t>
            </a:r>
          </a:p>
          <a:p>
            <a:endParaRPr lang="en-US" dirty="0"/>
          </a:p>
          <a:p>
            <a:r>
              <a:rPr lang="en-US" dirty="0"/>
              <a:t>https://nci-ad.org/upload/reports/NCI-AD_Snapshot.pdf</a:t>
            </a:r>
          </a:p>
          <a:p>
            <a:endParaRPr lang="en-US" dirty="0"/>
          </a:p>
          <a:p>
            <a:r>
              <a:rPr lang="en-US" dirty="0"/>
              <a:t>Pulls data from the NCI-AD National Report </a:t>
            </a:r>
          </a:p>
          <a:p>
            <a:r>
              <a:rPr lang="en-US" dirty="0"/>
              <a:t>Improves accessibility of the data </a:t>
            </a:r>
          </a:p>
          <a:p>
            <a:r>
              <a:rPr lang="en-US" dirty="0"/>
              <a:t>Easy-to-share and absorb format </a:t>
            </a:r>
          </a:p>
          <a:p>
            <a:r>
              <a:rPr lang="en-US" dirty="0"/>
              <a:t>State-specific snapshot?</a:t>
            </a:r>
          </a:p>
        </p:txBody>
      </p:sp>
      <p:sp>
        <p:nvSpPr>
          <p:cNvPr id="4" name="Slide Number Placeholder 3"/>
          <p:cNvSpPr>
            <a:spLocks noGrp="1"/>
          </p:cNvSpPr>
          <p:nvPr>
            <p:ph type="sldNum" sz="quarter" idx="5"/>
          </p:nvPr>
        </p:nvSpPr>
        <p:spPr/>
        <p:txBody>
          <a:bodyPr/>
          <a:lstStyle/>
          <a:p>
            <a:fld id="{54F27102-C014-41DB-99A6-D56067049473}" type="slidenum">
              <a:rPr lang="en-US" smtClean="0"/>
              <a:t>2</a:t>
            </a:fld>
            <a:endParaRPr lang="en-US"/>
          </a:p>
        </p:txBody>
      </p:sp>
    </p:spTree>
    <p:extLst>
      <p:ext uri="{BB962C8B-B14F-4D97-AF65-F5344CB8AC3E}">
        <p14:creationId xmlns:p14="http://schemas.microsoft.com/office/powerpoint/2010/main" val="164667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Over the past year, we’ve seen states and communities respond in so many ways. For example, there’s been a significant expansion of t</a:t>
            </a:r>
            <a:r>
              <a:rPr lang="en-US" sz="1200" kern="1200" dirty="0">
                <a:solidFill>
                  <a:schemeClr val="tx1"/>
                </a:solidFill>
                <a:effectLst/>
                <a:latin typeface="+mn-lt"/>
                <a:ea typeface="+mn-ea"/>
                <a:cs typeface="+mn-cs"/>
              </a:rPr>
              <a:t>elephone reassurance programs that provide daily or weekly outreach calls and wellness check-in’s. I mentioned the shift to virtual service delivery and we’re seeing technology used in other ways as well like the provision of animatronic (robotic) pets where there’s a growing body of evidence for their positive impact to older adults. Additionally, agencies at all levels of government are working to mitigate the digital divide. This might involve strategies like subsidizing Internet service, providing tablets (</a:t>
            </a:r>
            <a:r>
              <a:rPr lang="en-US" sz="1200" kern="1200" dirty="0" err="1">
                <a:solidFill>
                  <a:schemeClr val="tx1"/>
                </a:solidFill>
                <a:effectLst/>
                <a:latin typeface="+mn-lt"/>
                <a:ea typeface="+mn-ea"/>
                <a:cs typeface="+mn-cs"/>
              </a:rPr>
              <a:t>Grandpads</a:t>
            </a:r>
            <a:r>
              <a:rPr lang="en-US" sz="1200" kern="1200" dirty="0">
                <a:solidFill>
                  <a:schemeClr val="tx1"/>
                </a:solidFill>
                <a:effectLst/>
                <a:latin typeface="+mn-lt"/>
                <a:ea typeface="+mn-ea"/>
                <a:cs typeface="+mn-cs"/>
              </a:rPr>
              <a:t>), or partnering with state Assistive Technology programs. There is still a ways to go however with improving broadband access. Managed care organizations have also launched initiatives in this area and I know we’re going to hear from Anthem.  </a:t>
            </a:r>
          </a:p>
          <a:p>
            <a:endParaRPr lang="en-US" dirty="0"/>
          </a:p>
          <a:p>
            <a:r>
              <a:rPr lang="en-US" dirty="0"/>
              <a:t>Since the pandemic began, ADvancing States has been continuously collecting examples of state responses to social isolation concerns for older adults in the community as well as residential settings.  See our resource “Addressing Social Isolation for Older Adults During the COVID-19 Crisis” A great resource for peer learning and sharing.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84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Commit to Connect is a public-private partnership convened by ACL to address the challenge of combatting social isolation during COVID-19 and beyond (ADvancing States is a partner). Activities of this effort include or will include generating public awareness, building a national network of champions to collaborate on solutions and outreach, and d</a:t>
            </a:r>
            <a:r>
              <a:rPr lang="en-US" sz="1200" dirty="0">
                <a:solidFill>
                  <a:srgbClr val="0A4F90"/>
                </a:solidFill>
              </a:rPr>
              <a:t>eveloping an online, consumer-focused tool (clearinghouse) that connects people who experience social isolation to customized suggestions for resources. ACL held a technology challenge to advance the clearinghouse and NWD Virginia and United Way Worldwide were the finalists that decided to join forces to develop the tool.  </a:t>
            </a:r>
            <a:r>
              <a:rPr lang="en-US" dirty="0"/>
              <a:t> </a:t>
            </a:r>
          </a:p>
          <a:p>
            <a:endParaRPr lang="en-US" dirty="0"/>
          </a:p>
          <a:p>
            <a:r>
              <a:rPr lang="en-US" dirty="0"/>
              <a:t>A couple of additional national resources are listed here on the slide, including the AARP Foundation connect 2 affect site which has an assessment and resources and </a:t>
            </a:r>
            <a:r>
              <a:rPr lang="en-US" i="1" dirty="0"/>
              <a:t>engaged</a:t>
            </a:r>
            <a:r>
              <a:rPr lang="en-US" dirty="0"/>
              <a:t> which is the National Resource Center for Engaging Older Adults administered by n4a with resources and best practice examples.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44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Be sure to visit our COVID-19 website for more state resources including program and policy materials that offer examples and models.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39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15</a:t>
            </a:fld>
            <a:endParaRPr lang="en-US"/>
          </a:p>
        </p:txBody>
      </p:sp>
    </p:spTree>
    <p:extLst>
      <p:ext uri="{BB962C8B-B14F-4D97-AF65-F5344CB8AC3E}">
        <p14:creationId xmlns:p14="http://schemas.microsoft.com/office/powerpoint/2010/main" val="1041754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5,603 people surveyed were under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6,960 people surveyed were 65 and older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on statistical significance – Statically significant differences just means that based on the numbers in each group and how people respond overall, the difference in how the groups respond is </a:t>
            </a:r>
            <a:r>
              <a:rPr lang="en-US" b="1" i="1" dirty="0"/>
              <a:t>likely not due to chance</a:t>
            </a:r>
            <a:r>
              <a:rPr lang="en-US" i="0" dirty="0"/>
              <a:t>. For that reason we use statistical significance as a starting point, but it’s really up to you to decide what is meaningful/important – where can you have an impact AND what else do we want to know to better understand this experience we’re seeing?</a:t>
            </a:r>
          </a:p>
          <a:p>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16</a:t>
            </a:fld>
            <a:endParaRPr lang="en-US"/>
          </a:p>
        </p:txBody>
      </p:sp>
    </p:spTree>
    <p:extLst>
      <p:ext uri="{BB962C8B-B14F-4D97-AF65-F5344CB8AC3E}">
        <p14:creationId xmlns:p14="http://schemas.microsoft.com/office/powerpoint/2010/main" val="4160102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17</a:t>
            </a:fld>
            <a:endParaRPr lang="en-US"/>
          </a:p>
        </p:txBody>
      </p:sp>
    </p:spTree>
    <p:extLst>
      <p:ext uri="{BB962C8B-B14F-4D97-AF65-F5344CB8AC3E}">
        <p14:creationId xmlns:p14="http://schemas.microsoft.com/office/powerpoint/2010/main" val="2466945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20</a:t>
            </a:fld>
            <a:endParaRPr lang="en-US"/>
          </a:p>
        </p:txBody>
      </p:sp>
    </p:spTree>
    <p:extLst>
      <p:ext uri="{BB962C8B-B14F-4D97-AF65-F5344CB8AC3E}">
        <p14:creationId xmlns:p14="http://schemas.microsoft.com/office/powerpoint/2010/main" val="3440195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4F27102-C014-41DB-99A6-D56067049473}" type="slidenum">
              <a:rPr lang="en-US" smtClean="0"/>
              <a:t>21</a:t>
            </a:fld>
            <a:endParaRPr lang="en-US"/>
          </a:p>
        </p:txBody>
      </p:sp>
    </p:spTree>
    <p:extLst>
      <p:ext uri="{BB962C8B-B14F-4D97-AF65-F5344CB8AC3E}">
        <p14:creationId xmlns:p14="http://schemas.microsoft.com/office/powerpoint/2010/main" val="85971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Black respondents also more likely to live with family (and less likely to live alone!) – in upcoming data spotlight.</a:t>
            </a:r>
          </a:p>
        </p:txBody>
      </p:sp>
      <p:sp>
        <p:nvSpPr>
          <p:cNvPr id="4" name="Slide Number Placeholder 3"/>
          <p:cNvSpPr>
            <a:spLocks noGrp="1"/>
          </p:cNvSpPr>
          <p:nvPr>
            <p:ph type="sldNum" sz="quarter" idx="5"/>
          </p:nvPr>
        </p:nvSpPr>
        <p:spPr/>
        <p:txBody>
          <a:bodyPr/>
          <a:lstStyle/>
          <a:p>
            <a:fld id="{54F27102-C014-41DB-99A6-D56067049473}" type="slidenum">
              <a:rPr lang="en-US" smtClean="0"/>
              <a:t>22</a:t>
            </a:fld>
            <a:endParaRPr lang="en-US"/>
          </a:p>
        </p:txBody>
      </p:sp>
    </p:spTree>
    <p:extLst>
      <p:ext uri="{BB962C8B-B14F-4D97-AF65-F5344CB8AC3E}">
        <p14:creationId xmlns:p14="http://schemas.microsoft.com/office/powerpoint/2010/main" val="1788607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23</a:t>
            </a:fld>
            <a:endParaRPr lang="en-US"/>
          </a:p>
        </p:txBody>
      </p:sp>
    </p:spTree>
    <p:extLst>
      <p:ext uri="{BB962C8B-B14F-4D97-AF65-F5344CB8AC3E}">
        <p14:creationId xmlns:p14="http://schemas.microsoft.com/office/powerpoint/2010/main" val="460812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Play spotlight? https://youtu.be/mDGZKSXGsq8 </a:t>
            </a:r>
          </a:p>
        </p:txBody>
      </p:sp>
      <p:sp>
        <p:nvSpPr>
          <p:cNvPr id="4" name="Slide Number Placeholder 3"/>
          <p:cNvSpPr>
            <a:spLocks noGrp="1"/>
          </p:cNvSpPr>
          <p:nvPr>
            <p:ph type="sldNum" sz="quarter" idx="5"/>
          </p:nvPr>
        </p:nvSpPr>
        <p:spPr/>
        <p:txBody>
          <a:bodyPr/>
          <a:lstStyle/>
          <a:p>
            <a:fld id="{54F27102-C014-41DB-99A6-D56067049473}" type="slidenum">
              <a:rPr lang="en-US" smtClean="0"/>
              <a:t>3</a:t>
            </a:fld>
            <a:endParaRPr lang="en-US"/>
          </a:p>
        </p:txBody>
      </p:sp>
    </p:spTree>
    <p:extLst>
      <p:ext uri="{BB962C8B-B14F-4D97-AF65-F5344CB8AC3E}">
        <p14:creationId xmlns:p14="http://schemas.microsoft.com/office/powerpoint/2010/main" val="3466066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kern="1200" spc="-38" baseline="0" dirty="0">
                <a:solidFill>
                  <a:schemeClr val="tx1"/>
                </a:solidFill>
                <a:latin typeface="+mn-lt"/>
                <a:ea typeface="+mn-ea"/>
                <a:cs typeface="+mn-cs"/>
              </a:rPr>
              <a:t>White respondents were MORE LIKELY* to report they are as active in their community as they want to be compared to Black respondents</a:t>
            </a:r>
            <a:br>
              <a:rPr lang="en-US" sz="1200" b="0" kern="1200" spc="-38" baseline="0" dirty="0">
                <a:solidFill>
                  <a:schemeClr val="tx1"/>
                </a:solidFill>
                <a:latin typeface="+mn-lt"/>
                <a:ea typeface="+mn-ea"/>
                <a:cs typeface="+mn-cs"/>
              </a:rPr>
            </a:br>
            <a:r>
              <a:rPr lang="en-US" sz="1200" dirty="0"/>
              <a:t>49% of White respondents reported they are as active as they want to be</a:t>
            </a:r>
            <a:br>
              <a:rPr lang="en-US" sz="1200" dirty="0"/>
            </a:br>
            <a:r>
              <a:rPr lang="en-US" sz="1200" dirty="0"/>
              <a:t>45% of Black respondents reported they are as active as they want to be</a:t>
            </a:r>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26</a:t>
            </a:fld>
            <a:endParaRPr lang="en-US"/>
          </a:p>
        </p:txBody>
      </p:sp>
    </p:spTree>
    <p:extLst>
      <p:ext uri="{BB962C8B-B14F-4D97-AF65-F5344CB8AC3E}">
        <p14:creationId xmlns:p14="http://schemas.microsoft.com/office/powerpoint/2010/main" val="524818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28</a:t>
            </a:fld>
            <a:endParaRPr lang="en-US"/>
          </a:p>
        </p:txBody>
      </p:sp>
    </p:spTree>
    <p:extLst>
      <p:ext uri="{BB962C8B-B14F-4D97-AF65-F5344CB8AC3E}">
        <p14:creationId xmlns:p14="http://schemas.microsoft.com/office/powerpoint/2010/main" val="4109045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Are you able to take part in community activities (like church groups, book clubs, or senior center classes) as much as you want to – either in-person or using video conference technology (like Zoom or Face-time)?</a:t>
            </a:r>
          </a:p>
          <a:p>
            <a:endParaRPr lang="en-US" dirty="0"/>
          </a:p>
          <a:p>
            <a:r>
              <a:rPr lang="en-US" dirty="0"/>
              <a:t>what does community mean now? Has the definition changed due to </a:t>
            </a:r>
            <a:r>
              <a:rPr lang="en-US" dirty="0" err="1"/>
              <a:t>covid</a:t>
            </a:r>
            <a:r>
              <a:rPr lang="en-US" dirty="0"/>
              <a:t>?</a:t>
            </a:r>
          </a:p>
          <a:p>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29</a:t>
            </a:fld>
            <a:endParaRPr lang="en-US"/>
          </a:p>
        </p:txBody>
      </p:sp>
    </p:spTree>
    <p:extLst>
      <p:ext uri="{BB962C8B-B14F-4D97-AF65-F5344CB8AC3E}">
        <p14:creationId xmlns:p14="http://schemas.microsoft.com/office/powerpoint/2010/main" val="3818008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30</a:t>
            </a:fld>
            <a:endParaRPr lang="en-US"/>
          </a:p>
        </p:txBody>
      </p:sp>
    </p:spTree>
    <p:extLst>
      <p:ext uri="{BB962C8B-B14F-4D97-AF65-F5344CB8AC3E}">
        <p14:creationId xmlns:p14="http://schemas.microsoft.com/office/powerpoint/2010/main" val="387421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F27102-C014-41DB-99A6-D56067049473}" type="slidenum">
              <a:rPr lang="en-US" smtClean="0"/>
              <a:t>32</a:t>
            </a:fld>
            <a:endParaRPr lang="en-US"/>
          </a:p>
        </p:txBody>
      </p:sp>
    </p:spTree>
    <p:extLst>
      <p:ext uri="{BB962C8B-B14F-4D97-AF65-F5344CB8AC3E}">
        <p14:creationId xmlns:p14="http://schemas.microsoft.com/office/powerpoint/2010/main" val="414383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19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Loneliness is a more subjective and personal experience. Someone who feels lonely experiences that their social connections are not aligned with their need for belonging. </a:t>
            </a:r>
          </a:p>
          <a:p>
            <a:endParaRPr lang="en-US" dirty="0"/>
          </a:p>
          <a:p>
            <a:r>
              <a:rPr lang="en-US" dirty="0"/>
              <a:t>Social isolation is the more objective experience of being separated from others. Social isolation reflects a lack of or very limited contacts with other people.</a:t>
            </a:r>
          </a:p>
          <a:p>
            <a:endParaRPr lang="en-US" dirty="0"/>
          </a:p>
          <a:p>
            <a:r>
              <a:rPr lang="en-US" dirty="0"/>
              <a:t>Social isolation can lead to or increase feelings of loneliness. At the same time, a person can feel lonely even while among other people, given the more subjective nature of loneliness as well as nature of a person’s social contacts. The quality of a person’s relationships (more than the quantity) can lessen or heighten feelings of loneliness. </a:t>
            </a:r>
          </a:p>
          <a:p>
            <a:endParaRPr lang="en-US" dirty="0"/>
          </a:p>
          <a:p>
            <a:r>
              <a:rPr lang="en-US" dirty="0"/>
              <a:t>Both can have significant impacts of health and wellbeing.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44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Several studies have shown that social isolation has negative impacts to older adult physical health. This includes early mortality, high blood pressure, and heart disease.</a:t>
            </a:r>
          </a:p>
          <a:p>
            <a:endParaRPr lang="en-US" dirty="0"/>
          </a:p>
          <a:p>
            <a:pPr defTabSz="465887">
              <a:defRPr/>
            </a:pPr>
            <a:r>
              <a:rPr lang="en-US" dirty="0"/>
              <a:t>Research studies have shown that poor social relationships were associated with a 29 percent increase in risk of coronary heart disease and a 32 percent rise in the risk of stroke. An analytic review of loneliness and social isolation as risk factors for mortality found that social isolation, loneliness, and living alone corresponded to an average of 29%, 26%, and 32% increased likelihood of mortality, respectively. In this regard, the influence of social isolation on risk for mortality was comparable with well-established risk factors for mortality. From this we see the often-quoted finding that loneliness had similar health effects on older adults as smoking 15 cigarettes a day. (Loneliness and Social Isolation as Risk Factors for Mortality: A Meta-Analytic Review). </a:t>
            </a:r>
          </a:p>
          <a:p>
            <a:endParaRPr lang="en-US" dirty="0"/>
          </a:p>
          <a:p>
            <a:r>
              <a:rPr lang="en-US" dirty="0"/>
              <a:t>Loneliness also has an impact on mental and emotional health, as older adults experiencing loneliness are at increased risk of depression and cognitive decline.</a:t>
            </a:r>
            <a:r>
              <a:rPr lang="en-US" dirty="0">
                <a:effectLst/>
              </a:rPr>
              <a:t> </a:t>
            </a:r>
            <a:r>
              <a:rPr lang="en-US" u="sng" dirty="0">
                <a:hlinkClick r:id="rId3"/>
              </a:rPr>
              <a:t>https://www.pnas.org/content/110/15/5797.full</a:t>
            </a:r>
            <a:endParaRPr lang="en-US" dirty="0"/>
          </a:p>
          <a:p>
            <a:r>
              <a:rPr lang="en-US" u="sng" dirty="0">
                <a:hlinkClick r:id="rId4"/>
              </a:rPr>
              <a:t>https://www.nia.nih.gov/news/social-isolation-loneliness-older-people-pose-health-risks</a:t>
            </a:r>
            <a:endParaRPr lang="en-US" u="sng" dirty="0"/>
          </a:p>
          <a:p>
            <a:endParaRPr lang="en-US" u="sng"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7419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Loneliness and social isolation have personal and social costs. </a:t>
            </a:r>
          </a:p>
          <a:p>
            <a:endParaRPr lang="en-US" dirty="0"/>
          </a:p>
          <a:p>
            <a:r>
              <a:rPr lang="en-US" dirty="0"/>
              <a:t>Given the health and mental health impacts of loneliness and social isolation, it is not surprising that these conditions could result in higher medical expenditures. A study from the AARP Public Policy Institute looked to quantify this effect. By examining Medicare spending data, this study found that a lack of social contacts among older adults is associated with an estimated $6.7 billion in additional federal spending annually. At a beneficiary level, this resulted in approximately $1,600 more in expenditures per social isolated beneficiary per year than beneficiaries with typical social contacts. </a:t>
            </a:r>
          </a:p>
          <a:p>
            <a:r>
              <a:rPr lang="en-US" dirty="0"/>
              <a:t>Medicare Spends More on Socially Isolated Older Adults, 2017, https://www.aarp.org/content/dam/aarp/ppi/2017/10/medicare-spends-more-on-socially-isolated-older-adults.pdf </a:t>
            </a:r>
          </a:p>
          <a:p>
            <a:endParaRPr lang="en-US" dirty="0"/>
          </a:p>
          <a:p>
            <a:pPr defTabSz="465887">
              <a:defRPr/>
            </a:pPr>
            <a:r>
              <a:rPr lang="en-US" dirty="0"/>
              <a:t>Loneliness doesn’t just impact health care systems and health care financing, however. A United States of Aging Survey in 2014 found that older adults living alone and experiencing loneliness were also more likely to need assistance from community programs. In the survey, 36% of socially-isolated seniors were concerned about needing help from community programs as they age compared with 26% of seniors nationally.</a:t>
            </a:r>
          </a:p>
          <a:p>
            <a:pPr defTabSz="465887">
              <a:defRPr/>
            </a:pPr>
            <a:r>
              <a:rPr lang="en-US" dirty="0"/>
              <a:t> </a:t>
            </a:r>
            <a:r>
              <a:rPr lang="en-US" u="sng" dirty="0">
                <a:hlinkClick r:id="rId3"/>
              </a:rPr>
              <a:t>https://www.ncoa.org/wp-content/uploads/2014-United-States-of-Aging-Survey_Socially-Isolated-Seniors-Infographic.pdf</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16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is growing recognition that social isolation and loneliness are social determinants of health, and a growing body of research on how these conditions impact individuals’ health and wellbeing, as we just highlighted. </a:t>
            </a:r>
          </a:p>
          <a:p>
            <a:endParaRPr lang="en-US" dirty="0"/>
          </a:p>
          <a:p>
            <a:r>
              <a:rPr lang="en-US" dirty="0"/>
              <a:t>Even before the Covid-19 pandemic, loneliness and social isolation were becoming widely experienced in the adult population. For mid-life and older adults, a recent report from the National Academies of Sciences, Engineering, and Medicine indicates that more than one-third of adults aged 45 and older feel lonely, and nearly one-fourth of adults aged 65 and older experience social isolation. https://www.cdc.gov/aging/publications/features/lonely-older-adults.html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are a variety of factors in the lives of all adults and older adults that may influence the experience and prevalence of loneliness and social isolation. For example, the average household size in the U.S. has declined in the past decade, leading to a 10 percent increase in people living alone. Transitions during the life stages of older adults such as retirement, loss of family/friends, and the shift to caregiving roles can also increase social isolation. Changes in health status such as mobility limitations and changes to cognitive functioning can impact access to community and social events. Social factors like ageism can also effect opportunities for employment and social engagement. At the same time, it’s important to keep in mind that life experience can foster resilience. That resilience can be a protective factor. In fact, wisdom, which can come from life experience, is a key protective factor for older adults in regards to the effects </a:t>
            </a:r>
            <a:r>
              <a:rPr lang="en-US"/>
              <a:t>of loneliness. </a:t>
            </a:r>
            <a:endParaRPr lang="en-US" dirty="0"/>
          </a:p>
          <a:p>
            <a:endParaRPr lang="en-US" dirty="0"/>
          </a:p>
          <a:p>
            <a:pPr defTabSz="465887">
              <a:defRPr/>
            </a:pPr>
            <a:r>
              <a:rPr lang="en-US" dirty="0"/>
              <a:t>All of this provides an important background to the emergence of the Covid-19 pandemic and public health emergency which created unique and unprecedented conditions that have increased social isolation, particularly among older adults and people with certain health conditions and disabilities. But the pandemic has also shone a light on social isolation and loneliness, fostering innovative and more systemic approaches to supporting and strengthening social connections. </a:t>
            </a:r>
          </a:p>
          <a:p>
            <a:pPr defTabSz="465887">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84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As I’m sure our audience is very aware, Covid-19 has had a significant impact on services delivered in community and home settings for older adults and people with disabilities. While intended to mitigate risk, service delivery changes and public health guidance have often increased the experience of social isolation for these populations. </a:t>
            </a:r>
          </a:p>
          <a:p>
            <a:endParaRPr lang="en-US" dirty="0"/>
          </a:p>
          <a:p>
            <a:r>
              <a:rPr lang="en-US" dirty="0"/>
              <a:t>Protecting health and safety brought about the rapid closure of in-person community programming. Access to jobs and employment programs might also have been curtailed. Older adults for example who were used to meeting up for congregate meals, spending time at their local senior centers, attending adult day programs, or volunteering at a local non-profit may now be spending most of their day in the home with little interaction with others. Additionally, having access to safe transportation may limit the ability to access community programming should it be available or even community spaces likes parks. </a:t>
            </a:r>
          </a:p>
          <a:p>
            <a:endParaRPr lang="en-US" dirty="0"/>
          </a:p>
          <a:p>
            <a:r>
              <a:rPr lang="en-US" dirty="0"/>
              <a:t>Health and safety guidelines themselves can have the paradoxical effect of increasing social isolation. Measures such as physical distancing, stay-at-home or safe-at-home guidance, and limitations on in-person settings (for example, restrictions on indoor gatherings), while important for limiting disease transmission, can result in greater isolation from others. </a:t>
            </a:r>
          </a:p>
          <a:p>
            <a:endParaRPr lang="en-US" dirty="0"/>
          </a:p>
          <a:p>
            <a:r>
              <a:rPr lang="en-US" dirty="0"/>
              <a:t>The impacts of Covid-19 are certainly not limited to community settings but are also felt in the area of in-home services. Services like home-delivered meals, for example, may have transitioned to a no contact model. For some services, agencies increased their use of telehealth or remote provision of services. While these alterations are important for maintaining service provision, they may lack the degree of  connectedness of more traditional service delivery. </a:t>
            </a:r>
          </a:p>
          <a:p>
            <a:endParaRPr lang="en-US" dirty="0"/>
          </a:p>
          <a:p>
            <a:r>
              <a:rPr lang="en-US" dirty="0"/>
              <a:t>Some agencies moved to virtual service delivery, offering an array of programming using technology or even the telephone. And as noted, there has been an increased use of telehealth services under both public and private health care coverage programs. While different modes of virtual service delivery are bringing about innovations that may outlast the pandemic, the transition to virtual services has also resurfaced long-standing digital divide issues. We hear about this time and again from state and community agencies. These issues reflect a variety of factors including access to technology devices, knowledge and comfort with using devices, device accessibility (or knowledge of accessibility features) and access to Internet connectivity. For people who don’t have access to devices, have difficulty using technology devices, need assistive technology, or are in homes or communities with poor connectivity, the transition to virtual services may be creating a new digital divide and furthering the experience of social isolation.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29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When it comes to isolation, impacts on people in residential settings, large and small, have truly been disproportionate. In some facilities, people have not been able to leave their rooms; it’s hard to imagine how isolating that feels. With vaccination rollout fragmented and uneven, we are far from being out of the woods. In some cases, residents aren’t part of priority groups; this may be happening with smaller residences serving people with disabilities. </a:t>
            </a:r>
          </a:p>
          <a:p>
            <a:endParaRPr lang="en-US" dirty="0"/>
          </a:p>
          <a:p>
            <a:r>
              <a:rPr lang="en-US" dirty="0"/>
              <a:t>With high fatality rates and high levels of risk for COVID transmission, it is not surprising to see the types of aggressive measures as shown on this slide implemented in residential settings. These measures may include visitor restrictions that can result in residents lacking physical contact with family members, caregivers and other loved ones for long stretches of time. Restrictions on group, communal and community activities to limit the risk of coronavirus transmission are further isolating. </a:t>
            </a:r>
          </a:p>
          <a:p>
            <a:endParaRPr lang="en-US" dirty="0"/>
          </a:p>
          <a:p>
            <a:r>
              <a:rPr lang="en-US" dirty="0"/>
              <a:t>For residents, such measures, while important for reducing transmission risk, may result in long-term isolation from family members, friends and others as well as result in significant impacts on wellbeing, mental health, and cognitive functioning.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20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0" y="3791421"/>
            <a:ext cx="9141618" cy="3066585"/>
          </a:xfrm>
          <a:prstGeom prst="rect">
            <a:avLst/>
          </a:prstGeom>
          <a:solidFill>
            <a:srgbClr val="77BD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84" y="3642803"/>
            <a:ext cx="9141619" cy="148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65969" y="3791421"/>
            <a:ext cx="7543800" cy="2413997"/>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65969" y="6205418"/>
            <a:ext cx="7543800" cy="617353"/>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pic>
        <p:nvPicPr>
          <p:cNvPr id="10" name="Picture 9" descr="A close up of a sign&#10;&#10;Description generated with very high confidence">
            <a:extLst>
              <a:ext uri="{FF2B5EF4-FFF2-40B4-BE49-F238E27FC236}">
                <a16:creationId xmlns:a16="http://schemas.microsoft.com/office/drawing/2014/main" id="{FCF7239C-6586-41CD-9819-2801D6684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231" y="652594"/>
            <a:ext cx="7475538" cy="2990215"/>
          </a:xfrm>
          <a:prstGeom prst="rect">
            <a:avLst/>
          </a:prstGeom>
        </p:spPr>
      </p:pic>
    </p:spTree>
    <p:extLst>
      <p:ext uri="{BB962C8B-B14F-4D97-AF65-F5344CB8AC3E}">
        <p14:creationId xmlns:p14="http://schemas.microsoft.com/office/powerpoint/2010/main" val="1910420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Footer Placeholder 5"/>
          <p:cNvSpPr>
            <a:spLocks noGrp="1"/>
          </p:cNvSpPr>
          <p:nvPr>
            <p:ph type="ftr" sz="quarter" idx="11"/>
          </p:nvPr>
        </p:nvSpPr>
        <p:spPr>
          <a:xfrm>
            <a:off x="319313" y="6459792"/>
            <a:ext cx="6767289" cy="365125"/>
          </a:xfrm>
        </p:spPr>
        <p:txBody>
          <a:bodyPr/>
          <a:lstStyle>
            <a:lvl1pPr algn="l">
              <a:defRPr sz="825" b="1">
                <a:solidFill>
                  <a:schemeClr val="tx2"/>
                </a:solidFill>
              </a:defRPr>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A5F555-58CE-45E6-938E-77EBA57E5C55}" type="slidenum">
              <a:rPr lang="en-US" smtClean="0"/>
              <a:t>‹#›</a:t>
            </a:fld>
            <a:endParaRPr lang="en-US" dirty="0"/>
          </a:p>
        </p:txBody>
      </p:sp>
    </p:spTree>
    <p:extLst>
      <p:ext uri="{BB962C8B-B14F-4D97-AF65-F5344CB8AC3E}">
        <p14:creationId xmlns:p14="http://schemas.microsoft.com/office/powerpoint/2010/main" val="397839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 y="4979084"/>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51" y="4979084"/>
            <a:ext cx="7585234" cy="82296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22949" y="5825197"/>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Footer Placeholder 5"/>
          <p:cNvSpPr>
            <a:spLocks noGrp="1"/>
          </p:cNvSpPr>
          <p:nvPr>
            <p:ph type="ftr" sz="quarter" idx="11"/>
          </p:nvPr>
        </p:nvSpPr>
        <p:spPr>
          <a:xfrm>
            <a:off x="822951" y="6459792"/>
            <a:ext cx="5558794" cy="365125"/>
          </a:xfrm>
        </p:spPr>
        <p:txBody>
          <a:bodyPr/>
          <a:lstStyle>
            <a:lvl1pPr algn="l">
              <a:defRPr sz="825" b="1"/>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p>
            <a:fld id="{69A5F555-58CE-45E6-938E-77EBA57E5C55}" type="slidenum">
              <a:rPr lang="en-US" smtClean="0"/>
              <a:t>‹#›</a:t>
            </a:fld>
            <a:endParaRPr lang="en-US" dirty="0"/>
          </a:p>
        </p:txBody>
      </p:sp>
    </p:spTree>
    <p:extLst>
      <p:ext uri="{BB962C8B-B14F-4D97-AF65-F5344CB8AC3E}">
        <p14:creationId xmlns:p14="http://schemas.microsoft.com/office/powerpoint/2010/main" val="1865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9" name="Rectangle 8"/>
          <p:cNvSpPr/>
          <p:nvPr/>
        </p:nvSpPr>
        <p:spPr>
          <a:xfrm>
            <a:off x="3" y="2898476"/>
            <a:ext cx="9141619" cy="1693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 y="3157270"/>
            <a:ext cx="9141619" cy="37268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78194" y="3146917"/>
            <a:ext cx="7585234" cy="822960"/>
          </a:xfrm>
        </p:spPr>
        <p:txBody>
          <a:bodyPr tIns="0" bIns="0" anchor="b">
            <a:noAutofit/>
          </a:bodyPr>
          <a:lstStyle>
            <a:lvl1pPr>
              <a:defRPr sz="27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2"/>
            <a:ext cx="9143989" cy="2898475"/>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778194" y="3959528"/>
            <a:ext cx="7589520" cy="2460031"/>
          </a:xfrm>
        </p:spPr>
        <p:txBody>
          <a:bodyPr lIns="91440" tIns="0" rIns="91440" bIns="0">
            <a:normAutofit/>
          </a:bodyPr>
          <a:lstStyle>
            <a:lvl1pPr marL="0" indent="0">
              <a:spcBef>
                <a:spcPts val="0"/>
              </a:spcBef>
              <a:spcAft>
                <a:spcPts val="450"/>
              </a:spcAft>
              <a:buNone/>
              <a:defRPr sz="20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6" name="Footer Placeholder 5"/>
          <p:cNvSpPr>
            <a:spLocks noGrp="1"/>
          </p:cNvSpPr>
          <p:nvPr>
            <p:ph type="ftr" sz="quarter" idx="11"/>
          </p:nvPr>
        </p:nvSpPr>
        <p:spPr>
          <a:xfrm>
            <a:off x="822951" y="6459792"/>
            <a:ext cx="5558794" cy="365125"/>
          </a:xfrm>
        </p:spPr>
        <p:txBody>
          <a:bodyPr/>
          <a:lstStyle>
            <a:lvl1pPr algn="l">
              <a:defRPr sz="825" b="1"/>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p>
            <a:fld id="{69A5F555-58CE-45E6-938E-77EBA57E5C55}" type="slidenum">
              <a:rPr lang="en-US" smtClean="0"/>
              <a:t>‹#›</a:t>
            </a:fld>
            <a:endParaRPr lang="en-US" dirty="0"/>
          </a:p>
        </p:txBody>
      </p:sp>
    </p:spTree>
    <p:extLst>
      <p:ext uri="{BB962C8B-B14F-4D97-AF65-F5344CB8AC3E}">
        <p14:creationId xmlns:p14="http://schemas.microsoft.com/office/powerpoint/2010/main" val="3064309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3_Content with Caption">
    <p:spTree>
      <p:nvGrpSpPr>
        <p:cNvPr id="1" name=""/>
        <p:cNvGrpSpPr/>
        <p:nvPr/>
      </p:nvGrpSpPr>
      <p:grpSpPr>
        <a:xfrm>
          <a:off x="0" y="0"/>
          <a:ext cx="0" cy="0"/>
          <a:chOff x="0" y="0"/>
          <a:chExt cx="0" cy="0"/>
        </a:xfrm>
      </p:grpSpPr>
      <p:sp>
        <p:nvSpPr>
          <p:cNvPr id="8" name="Rectangle 7"/>
          <p:cNvSpPr/>
          <p:nvPr/>
        </p:nvSpPr>
        <p:spPr>
          <a:xfrm>
            <a:off x="-86249" y="0"/>
            <a:ext cx="4640996" cy="6858000"/>
          </a:xfrm>
          <a:prstGeom prst="rect">
            <a:avLst/>
          </a:prstGeom>
          <a:solidFill>
            <a:srgbClr val="1A8FA1"/>
          </a:solidFill>
          <a:ln>
            <a:noFill/>
          </a:ln>
        </p:spPr>
        <p:style>
          <a:lnRef idx="0">
            <a:scrgbClr r="0" g="0" b="0"/>
          </a:lnRef>
          <a:fillRef idx="0">
            <a:scrgbClr r="0" g="0" b="0"/>
          </a:fillRef>
          <a:effectRef idx="0">
            <a:scrgbClr r="0" g="0" b="0"/>
          </a:effectRef>
          <a:fontRef idx="minor">
            <a:schemeClr val="lt1"/>
          </a:fontRef>
        </p:style>
        <p:txBody>
          <a:bodyPr/>
          <a:lstStyle/>
          <a:p>
            <a:endParaRPr lang="en-US" sz="1800" dirty="0"/>
          </a:p>
        </p:txBody>
      </p:sp>
      <p:sp>
        <p:nvSpPr>
          <p:cNvPr id="9" name="Rectangle 8"/>
          <p:cNvSpPr/>
          <p:nvPr/>
        </p:nvSpPr>
        <p:spPr>
          <a:xfrm>
            <a:off x="4525713" y="0"/>
            <a:ext cx="39681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342901" y="594359"/>
            <a:ext cx="4034996"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5210354" y="731520"/>
            <a:ext cx="3259275"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899" y="2926080"/>
            <a:ext cx="4034997" cy="3379124"/>
          </a:xfrm>
        </p:spPr>
        <p:txBody>
          <a:bodyPr lIns="91440" rIns="91440">
            <a:normAutofit/>
          </a:bodyPr>
          <a:lstStyle>
            <a:lvl1pPr marL="0" indent="0">
              <a:buNone/>
              <a:defRPr sz="20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6" name="Footer Placeholder 5"/>
          <p:cNvSpPr>
            <a:spLocks noGrp="1"/>
          </p:cNvSpPr>
          <p:nvPr>
            <p:ph type="ftr" sz="quarter" idx="11"/>
          </p:nvPr>
        </p:nvSpPr>
        <p:spPr>
          <a:xfrm>
            <a:off x="319313" y="6459792"/>
            <a:ext cx="6767289" cy="365125"/>
          </a:xfrm>
        </p:spPr>
        <p:txBody>
          <a:bodyPr/>
          <a:lstStyle>
            <a:lvl1pPr algn="l">
              <a:defRPr sz="825" b="1">
                <a:solidFill>
                  <a:schemeClr val="tx2"/>
                </a:solidFill>
              </a:defRPr>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A5F555-58CE-45E6-938E-77EBA57E5C55}" type="slidenum">
              <a:rPr lang="en-US" smtClean="0"/>
              <a:t>‹#›</a:t>
            </a:fld>
            <a:endParaRPr lang="en-US" dirty="0"/>
          </a:p>
        </p:txBody>
      </p:sp>
    </p:spTree>
    <p:extLst>
      <p:ext uri="{BB962C8B-B14F-4D97-AF65-F5344CB8AC3E}">
        <p14:creationId xmlns:p14="http://schemas.microsoft.com/office/powerpoint/2010/main" val="378470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4_Content with Caption">
    <p:spTree>
      <p:nvGrpSpPr>
        <p:cNvPr id="1" name=""/>
        <p:cNvGrpSpPr/>
        <p:nvPr/>
      </p:nvGrpSpPr>
      <p:grpSpPr>
        <a:xfrm>
          <a:off x="0" y="0"/>
          <a:ext cx="0" cy="0"/>
          <a:chOff x="0" y="0"/>
          <a:chExt cx="0" cy="0"/>
        </a:xfrm>
      </p:grpSpPr>
      <p:sp>
        <p:nvSpPr>
          <p:cNvPr id="8" name="Rectangle 7"/>
          <p:cNvSpPr/>
          <p:nvPr/>
        </p:nvSpPr>
        <p:spPr>
          <a:xfrm>
            <a:off x="4503004" y="0"/>
            <a:ext cx="4640996" cy="6858000"/>
          </a:xfrm>
          <a:prstGeom prst="rect">
            <a:avLst/>
          </a:prstGeom>
          <a:solidFill>
            <a:srgbClr val="1A8FA1"/>
          </a:solidFill>
          <a:ln>
            <a:noFill/>
          </a:ln>
        </p:spPr>
        <p:style>
          <a:lnRef idx="0">
            <a:scrgbClr r="0" g="0" b="0"/>
          </a:lnRef>
          <a:fillRef idx="0">
            <a:scrgbClr r="0" g="0" b="0"/>
          </a:fillRef>
          <a:effectRef idx="0">
            <a:scrgbClr r="0" g="0" b="0"/>
          </a:effectRef>
          <a:fontRef idx="minor">
            <a:schemeClr val="lt1"/>
          </a:fontRef>
        </p:style>
        <p:txBody>
          <a:bodyPr/>
          <a:lstStyle/>
          <a:p>
            <a:endParaRPr lang="en-US" sz="1800" dirty="0"/>
          </a:p>
        </p:txBody>
      </p:sp>
      <p:sp>
        <p:nvSpPr>
          <p:cNvPr id="9" name="Rectangle 8"/>
          <p:cNvSpPr/>
          <p:nvPr/>
        </p:nvSpPr>
        <p:spPr>
          <a:xfrm>
            <a:off x="4494458" y="0"/>
            <a:ext cx="39681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036170" y="647842"/>
            <a:ext cx="4034996"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30745" y="722894"/>
            <a:ext cx="3508011"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031608" y="3007254"/>
            <a:ext cx="4034997" cy="3379124"/>
          </a:xfrm>
        </p:spPr>
        <p:txBody>
          <a:bodyPr lIns="91440" rIns="91440">
            <a:normAutofit/>
          </a:bodyPr>
          <a:lstStyle>
            <a:lvl1pPr marL="0" indent="0">
              <a:buNone/>
              <a:defRPr sz="20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6" name="Footer Placeholder 5"/>
          <p:cNvSpPr>
            <a:spLocks noGrp="1"/>
          </p:cNvSpPr>
          <p:nvPr>
            <p:ph type="ftr" sz="quarter" idx="11"/>
          </p:nvPr>
        </p:nvSpPr>
        <p:spPr>
          <a:xfrm>
            <a:off x="319313" y="6459792"/>
            <a:ext cx="6767289" cy="365125"/>
          </a:xfrm>
        </p:spPr>
        <p:txBody>
          <a:bodyPr/>
          <a:lstStyle>
            <a:lvl1pPr algn="l">
              <a:defRPr sz="825" b="1">
                <a:solidFill>
                  <a:schemeClr val="tx2"/>
                </a:solidFill>
              </a:defRPr>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A5F555-58CE-45E6-938E-77EBA57E5C55}" type="slidenum">
              <a:rPr lang="en-US" smtClean="0"/>
              <a:t>‹#›</a:t>
            </a:fld>
            <a:endParaRPr lang="en-US" dirty="0"/>
          </a:p>
        </p:txBody>
      </p:sp>
    </p:spTree>
    <p:extLst>
      <p:ext uri="{BB962C8B-B14F-4D97-AF65-F5344CB8AC3E}">
        <p14:creationId xmlns:p14="http://schemas.microsoft.com/office/powerpoint/2010/main" val="4251468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5_Content with Caption">
    <p:spTree>
      <p:nvGrpSpPr>
        <p:cNvPr id="1" name=""/>
        <p:cNvGrpSpPr/>
        <p:nvPr/>
      </p:nvGrpSpPr>
      <p:grpSpPr>
        <a:xfrm>
          <a:off x="0" y="0"/>
          <a:ext cx="0" cy="0"/>
          <a:chOff x="0" y="0"/>
          <a:chExt cx="0" cy="0"/>
        </a:xfrm>
      </p:grpSpPr>
      <p:sp>
        <p:nvSpPr>
          <p:cNvPr id="8" name="Rectangle 7"/>
          <p:cNvSpPr/>
          <p:nvPr/>
        </p:nvSpPr>
        <p:spPr>
          <a:xfrm>
            <a:off x="16" y="0"/>
            <a:ext cx="3038093" cy="6858000"/>
          </a:xfrm>
          <a:prstGeom prst="rect">
            <a:avLst/>
          </a:prstGeom>
          <a:solidFill>
            <a:srgbClr val="1A8FA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Footer Placeholder 5"/>
          <p:cNvSpPr>
            <a:spLocks noGrp="1"/>
          </p:cNvSpPr>
          <p:nvPr>
            <p:ph type="ftr" sz="quarter" idx="11"/>
          </p:nvPr>
        </p:nvSpPr>
        <p:spPr>
          <a:xfrm>
            <a:off x="319313" y="6459792"/>
            <a:ext cx="6767289" cy="365125"/>
          </a:xfrm>
        </p:spPr>
        <p:txBody>
          <a:bodyPr/>
          <a:lstStyle>
            <a:lvl1pPr algn="l">
              <a:defRPr sz="825" b="1">
                <a:solidFill>
                  <a:schemeClr val="tx2"/>
                </a:solidFill>
              </a:defRPr>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A5F555-58CE-45E6-938E-77EBA57E5C55}" type="slidenum">
              <a:rPr lang="en-US" smtClean="0"/>
              <a:t>‹#›</a:t>
            </a:fld>
            <a:endParaRPr lang="en-US" dirty="0"/>
          </a:p>
        </p:txBody>
      </p:sp>
    </p:spTree>
    <p:extLst>
      <p:ext uri="{BB962C8B-B14F-4D97-AF65-F5344CB8AC3E}">
        <p14:creationId xmlns:p14="http://schemas.microsoft.com/office/powerpoint/2010/main" val="303514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2_Picture with Caption">
    <p:spTree>
      <p:nvGrpSpPr>
        <p:cNvPr id="1" name=""/>
        <p:cNvGrpSpPr/>
        <p:nvPr/>
      </p:nvGrpSpPr>
      <p:grpSpPr>
        <a:xfrm>
          <a:off x="0" y="0"/>
          <a:ext cx="0" cy="0"/>
          <a:chOff x="0" y="0"/>
          <a:chExt cx="0" cy="0"/>
        </a:xfrm>
      </p:grpSpPr>
      <p:sp>
        <p:nvSpPr>
          <p:cNvPr id="8" name="Rectangle 7"/>
          <p:cNvSpPr/>
          <p:nvPr/>
        </p:nvSpPr>
        <p:spPr>
          <a:xfrm>
            <a:off x="3" y="4979084"/>
            <a:ext cx="9141619" cy="1905000"/>
          </a:xfrm>
          <a:prstGeom prst="rect">
            <a:avLst/>
          </a:prstGeom>
          <a:solidFill>
            <a:srgbClr val="1A8FA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914161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822951" y="4979084"/>
            <a:ext cx="7585234" cy="82296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22949" y="5825197"/>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Footer Placeholder 5"/>
          <p:cNvSpPr>
            <a:spLocks noGrp="1"/>
          </p:cNvSpPr>
          <p:nvPr>
            <p:ph type="ftr" sz="quarter" idx="11"/>
          </p:nvPr>
        </p:nvSpPr>
        <p:spPr>
          <a:xfrm>
            <a:off x="822951" y="6459792"/>
            <a:ext cx="5558794" cy="365125"/>
          </a:xfrm>
        </p:spPr>
        <p:txBody>
          <a:bodyPr/>
          <a:lstStyle>
            <a:lvl1pPr algn="l">
              <a:defRPr sz="825" b="1"/>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p>
            <a:fld id="{69A5F555-58CE-45E6-938E-77EBA57E5C55}" type="slidenum">
              <a:rPr lang="en-US" smtClean="0"/>
              <a:t>‹#›</a:t>
            </a:fld>
            <a:endParaRPr lang="en-US" dirty="0"/>
          </a:p>
        </p:txBody>
      </p:sp>
    </p:spTree>
    <p:extLst>
      <p:ext uri="{BB962C8B-B14F-4D97-AF65-F5344CB8AC3E}">
        <p14:creationId xmlns:p14="http://schemas.microsoft.com/office/powerpoint/2010/main" val="1837513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3_Picture with Caption">
    <p:spTree>
      <p:nvGrpSpPr>
        <p:cNvPr id="1" name=""/>
        <p:cNvGrpSpPr/>
        <p:nvPr/>
      </p:nvGrpSpPr>
      <p:grpSpPr>
        <a:xfrm>
          <a:off x="0" y="0"/>
          <a:ext cx="0" cy="0"/>
          <a:chOff x="0" y="0"/>
          <a:chExt cx="0" cy="0"/>
        </a:xfrm>
      </p:grpSpPr>
      <p:sp>
        <p:nvSpPr>
          <p:cNvPr id="9" name="Rectangle 8"/>
          <p:cNvSpPr/>
          <p:nvPr/>
        </p:nvSpPr>
        <p:spPr>
          <a:xfrm>
            <a:off x="3" y="2898476"/>
            <a:ext cx="9141619" cy="169308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sp>
        <p:nvSpPr>
          <p:cNvPr id="8" name="Rectangle 7"/>
          <p:cNvSpPr/>
          <p:nvPr/>
        </p:nvSpPr>
        <p:spPr>
          <a:xfrm>
            <a:off x="3" y="3157270"/>
            <a:ext cx="9141619" cy="3726815"/>
          </a:xfrm>
          <a:prstGeom prst="rect">
            <a:avLst/>
          </a:prstGeom>
          <a:solidFill>
            <a:srgbClr val="1A8FA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78194" y="3146917"/>
            <a:ext cx="7585234" cy="822960"/>
          </a:xfrm>
        </p:spPr>
        <p:txBody>
          <a:bodyPr tIns="0" bIns="0" anchor="b">
            <a:noAutofit/>
          </a:bodyPr>
          <a:lstStyle>
            <a:lvl1pPr>
              <a:defRPr sz="27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2"/>
            <a:ext cx="9143989" cy="2898475"/>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778194" y="3959528"/>
            <a:ext cx="7589520" cy="2460031"/>
          </a:xfrm>
        </p:spPr>
        <p:txBody>
          <a:bodyPr lIns="91440" tIns="0" rIns="91440" bIns="0">
            <a:normAutofit/>
          </a:bodyPr>
          <a:lstStyle>
            <a:lvl1pPr marL="0" indent="0">
              <a:spcBef>
                <a:spcPts val="0"/>
              </a:spcBef>
              <a:spcAft>
                <a:spcPts val="450"/>
              </a:spcAft>
              <a:buNone/>
              <a:defRPr sz="20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6" name="Footer Placeholder 5"/>
          <p:cNvSpPr>
            <a:spLocks noGrp="1"/>
          </p:cNvSpPr>
          <p:nvPr>
            <p:ph type="ftr" sz="quarter" idx="11"/>
          </p:nvPr>
        </p:nvSpPr>
        <p:spPr>
          <a:xfrm>
            <a:off x="822951" y="6459792"/>
            <a:ext cx="5558794" cy="365125"/>
          </a:xfrm>
        </p:spPr>
        <p:txBody>
          <a:bodyPr/>
          <a:lstStyle>
            <a:lvl1pPr algn="l">
              <a:defRPr sz="825" b="1"/>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p>
            <a:fld id="{69A5F555-58CE-45E6-938E-77EBA57E5C55}" type="slidenum">
              <a:rPr lang="en-US" smtClean="0"/>
              <a:t>‹#›</a:t>
            </a:fld>
            <a:endParaRPr lang="en-US" dirty="0"/>
          </a:p>
        </p:txBody>
      </p:sp>
    </p:spTree>
    <p:extLst>
      <p:ext uri="{BB962C8B-B14F-4D97-AF65-F5344CB8AC3E}">
        <p14:creationId xmlns:p14="http://schemas.microsoft.com/office/powerpoint/2010/main" val="1148638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2932146"/>
            <a:ext cx="9144000" cy="392585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3974861"/>
            <a:ext cx="1205285" cy="2883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3" y="3331985"/>
            <a:ext cx="599703" cy="2306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371600" y="3157465"/>
            <a:ext cx="6400800" cy="1470025"/>
          </a:xfrm>
          <a:prstGeom prst="rect">
            <a:avLst/>
          </a:prstGeom>
        </p:spPr>
        <p:txBody>
          <a:bodyPr>
            <a:normAutofit/>
          </a:bodyPr>
          <a:lstStyle>
            <a:lvl1pPr algn="r">
              <a:defRPr sz="3400">
                <a:solidFill>
                  <a:schemeClr val="bg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5582048"/>
            <a:ext cx="6400800" cy="621229"/>
          </a:xfrm>
          <a:prstGeom prst="rect">
            <a:avLst/>
          </a:prstGeom>
        </p:spPr>
        <p:txBody>
          <a:bodyPr>
            <a:normAutofit/>
          </a:bodyPr>
          <a:lstStyle>
            <a:lvl1pPr marL="0" indent="0" algn="r">
              <a:buNone/>
              <a:defRPr sz="1700" b="1">
                <a:solidFill>
                  <a:srgbClr val="FFFFFF"/>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15" name="Picture 14"/>
          <p:cNvPicPr>
            <a:picLocks noChangeAspect="1"/>
          </p:cNvPicPr>
          <p:nvPr userDrawn="1"/>
        </p:nvPicPr>
        <p:blipFill>
          <a:blip r:embed="rId2"/>
          <a:stretch>
            <a:fillRect/>
          </a:stretch>
        </p:blipFill>
        <p:spPr>
          <a:xfrm>
            <a:off x="0" y="1905000"/>
            <a:ext cx="1862464" cy="4953000"/>
          </a:xfrm>
          <a:prstGeom prst="rect">
            <a:avLst/>
          </a:prstGeom>
        </p:spPr>
      </p:pic>
    </p:spTree>
    <p:extLst>
      <p:ext uri="{BB962C8B-B14F-4D97-AF65-F5344CB8AC3E}">
        <p14:creationId xmlns:p14="http://schemas.microsoft.com/office/powerpoint/2010/main" val="270080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0" y="2932146"/>
            <a:ext cx="9144000" cy="39258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3974861"/>
            <a:ext cx="1205285" cy="2883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3" y="3331985"/>
            <a:ext cx="599703" cy="2306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371600" y="3157465"/>
            <a:ext cx="6400800" cy="1470025"/>
          </a:xfrm>
          <a:prstGeom prst="rect">
            <a:avLst/>
          </a:prstGeom>
        </p:spPr>
        <p:txBody>
          <a:bodyPr>
            <a:normAutofit/>
          </a:bodyPr>
          <a:lstStyle>
            <a:lvl1pPr algn="r">
              <a:defRPr sz="3400">
                <a:solidFill>
                  <a:schemeClr val="bg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5582048"/>
            <a:ext cx="6400800" cy="621229"/>
          </a:xfrm>
          <a:prstGeom prst="rect">
            <a:avLst/>
          </a:prstGeom>
        </p:spPr>
        <p:txBody>
          <a:bodyPr>
            <a:normAutofit/>
          </a:bodyPr>
          <a:lstStyle>
            <a:lvl1pPr marL="0" indent="0" algn="r">
              <a:buNone/>
              <a:defRPr sz="1700" b="1">
                <a:solidFill>
                  <a:srgbClr val="FFFFFF"/>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15" name="Picture 14"/>
          <p:cNvPicPr>
            <a:picLocks noChangeAspect="1"/>
          </p:cNvPicPr>
          <p:nvPr userDrawn="1"/>
        </p:nvPicPr>
        <p:blipFill>
          <a:blip r:embed="rId2"/>
          <a:stretch>
            <a:fillRect/>
          </a:stretch>
        </p:blipFill>
        <p:spPr>
          <a:xfrm>
            <a:off x="0" y="1905000"/>
            <a:ext cx="1862464" cy="4953000"/>
          </a:xfrm>
          <a:prstGeom prst="rect">
            <a:avLst/>
          </a:prstGeom>
        </p:spPr>
      </p:pic>
    </p:spTree>
    <p:extLst>
      <p:ext uri="{BB962C8B-B14F-4D97-AF65-F5344CB8AC3E}">
        <p14:creationId xmlns:p14="http://schemas.microsoft.com/office/powerpoint/2010/main" val="2469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342CD8-3633-4BE4-BFFE-6826DE643F6E}"/>
              </a:ext>
            </a:extLst>
          </p:cNvPr>
          <p:cNvSpPr/>
          <p:nvPr userDrawn="1"/>
        </p:nvSpPr>
        <p:spPr>
          <a:xfrm>
            <a:off x="4342816" y="17617"/>
            <a:ext cx="4801184" cy="68227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1">
            <a:extLst>
              <a:ext uri="{FF2B5EF4-FFF2-40B4-BE49-F238E27FC236}">
                <a16:creationId xmlns:a16="http://schemas.microsoft.com/office/drawing/2014/main" id="{56C31E3A-0A7D-4389-87FA-5897DB5790C6}"/>
              </a:ext>
            </a:extLst>
          </p:cNvPr>
          <p:cNvSpPr>
            <a:spLocks noGrp="1"/>
          </p:cNvSpPr>
          <p:nvPr>
            <p:ph type="ctrTitle"/>
          </p:nvPr>
        </p:nvSpPr>
        <p:spPr>
          <a:xfrm>
            <a:off x="4439799" y="541439"/>
            <a:ext cx="4704202" cy="3865308"/>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C34AD156-1139-4B38-9680-EF388093AE2B}"/>
              </a:ext>
            </a:extLst>
          </p:cNvPr>
          <p:cNvSpPr>
            <a:spLocks noGrp="1"/>
          </p:cNvSpPr>
          <p:nvPr>
            <p:ph type="subTitle" idx="1"/>
          </p:nvPr>
        </p:nvSpPr>
        <p:spPr>
          <a:xfrm>
            <a:off x="4439799" y="4583017"/>
            <a:ext cx="4704202" cy="2257366"/>
          </a:xfrm>
        </p:spPr>
        <p:txBody>
          <a:bodyPr lIns="91440" rIns="91440">
            <a:normAutofit/>
          </a:bodyPr>
          <a:lstStyle>
            <a:lvl1pPr marL="0" indent="0" algn="l">
              <a:buNone/>
              <a:defRPr sz="1800" cap="all" spc="150" baseline="0">
                <a:solidFill>
                  <a:schemeClr val="bg1"/>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Click to edit Master subtitle style</a:t>
            </a:r>
          </a:p>
        </p:txBody>
      </p:sp>
      <p:pic>
        <p:nvPicPr>
          <p:cNvPr id="12" name="Picture 11" descr="A close up of a flag&#10;&#10;Description generated with very high confidence">
            <a:extLst>
              <a:ext uri="{FF2B5EF4-FFF2-40B4-BE49-F238E27FC236}">
                <a16:creationId xmlns:a16="http://schemas.microsoft.com/office/drawing/2014/main" id="{F2F01865-BA9F-47B6-AAD9-3A7DA4E535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233" y="1544000"/>
            <a:ext cx="3536007" cy="3770007"/>
          </a:xfrm>
          <a:prstGeom prst="rect">
            <a:avLst/>
          </a:prstGeom>
        </p:spPr>
      </p:pic>
      <p:sp>
        <p:nvSpPr>
          <p:cNvPr id="13" name="Rectangle 12">
            <a:extLst>
              <a:ext uri="{FF2B5EF4-FFF2-40B4-BE49-F238E27FC236}">
                <a16:creationId xmlns:a16="http://schemas.microsoft.com/office/drawing/2014/main" id="{05F2C717-C0EB-418B-B423-687AA5B90029}"/>
              </a:ext>
            </a:extLst>
          </p:cNvPr>
          <p:cNvSpPr/>
          <p:nvPr userDrawn="1"/>
        </p:nvSpPr>
        <p:spPr>
          <a:xfrm>
            <a:off x="4439799" y="4406753"/>
            <a:ext cx="4704202" cy="162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72480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1" y="5"/>
            <a:ext cx="7061208" cy="6330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85802" y="2131489"/>
            <a:ext cx="7710041" cy="1468967"/>
          </a:xfrm>
        </p:spPr>
        <p:txBody>
          <a:bodyPr>
            <a:normAutofit/>
          </a:bodyPr>
          <a:lstStyle>
            <a:lvl1pPr>
              <a:defRPr sz="4000">
                <a:solidFill>
                  <a:schemeClr val="bg2"/>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215060" y="6356355"/>
            <a:ext cx="2180781" cy="366183"/>
          </a:xfrm>
        </p:spPr>
        <p:txBody>
          <a:bodyPr/>
          <a:lstStyle>
            <a:lvl1pPr algn="r">
              <a:defRPr sz="900">
                <a:solidFill>
                  <a:schemeClr val="tx2"/>
                </a:solidFill>
                <a:latin typeface="Arial"/>
                <a:cs typeface="Arial"/>
              </a:defRPr>
            </a:lvl1pPr>
          </a:lstStyle>
          <a:p>
            <a:fld id="{ED076490-EB40-A641-A897-AD17FAA32DF9}"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7440205" y="195704"/>
            <a:ext cx="1295400" cy="643467"/>
          </a:xfrm>
          <a:prstGeom prst="rect">
            <a:avLst/>
          </a:prstGeom>
        </p:spPr>
      </p:pic>
      <p:pic>
        <p:nvPicPr>
          <p:cNvPr id="11" name="Picture 10"/>
          <p:cNvPicPr>
            <a:picLocks noChangeAspect="1"/>
          </p:cNvPicPr>
          <p:nvPr userDrawn="1"/>
        </p:nvPicPr>
        <p:blipFill>
          <a:blip r:embed="rId3"/>
          <a:stretch>
            <a:fillRect/>
          </a:stretch>
        </p:blipFill>
        <p:spPr>
          <a:xfrm>
            <a:off x="1" y="5"/>
            <a:ext cx="337640" cy="633076"/>
          </a:xfrm>
          <a:prstGeom prst="rect">
            <a:avLst/>
          </a:prstGeom>
        </p:spPr>
      </p:pic>
    </p:spTree>
    <p:extLst>
      <p:ext uri="{BB962C8B-B14F-4D97-AF65-F5344CB8AC3E}">
        <p14:creationId xmlns:p14="http://schemas.microsoft.com/office/powerpoint/2010/main" val="1465908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6224929"/>
            <a:ext cx="7061208" cy="633076"/>
          </a:xfrm>
          <a:prstGeom prst="rect">
            <a:avLst/>
          </a:prstGeom>
          <a:solidFill>
            <a:srgbClr val="0062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normAutofit/>
          </a:bodyPr>
          <a:lstStyle>
            <a:lvl1pPr>
              <a:defRPr sz="4000">
                <a:solidFill>
                  <a:schemeClr val="tx2"/>
                </a:solidFill>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latin typeface="Arial"/>
                <a:cs typeface="Arial"/>
              </a:defRPr>
            </a:lvl1pPr>
            <a:lvl2pPr>
              <a:defRPr>
                <a:solidFill>
                  <a:schemeClr val="tx2"/>
                </a:solidFill>
                <a:latin typeface="Arial"/>
                <a:cs typeface="Arial"/>
              </a:defRPr>
            </a:lvl2pPr>
            <a:lvl3pPr>
              <a:defRPr>
                <a:solidFill>
                  <a:schemeClr val="tx2"/>
                </a:solidFill>
                <a:latin typeface="Arial"/>
                <a:cs typeface="Arial"/>
              </a:defRPr>
            </a:lvl3pPr>
            <a:lvl4pPr>
              <a:defRPr>
                <a:solidFill>
                  <a:schemeClr val="tx2"/>
                </a:solidFill>
                <a:latin typeface="Arial"/>
                <a:cs typeface="Arial"/>
              </a:defRPr>
            </a:lvl4pPr>
            <a:lvl5pPr>
              <a:defRPr>
                <a:solidFill>
                  <a:schemeClr val="tx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85371" y="6387715"/>
            <a:ext cx="2133600" cy="366183"/>
          </a:xfrm>
        </p:spPr>
        <p:txBody>
          <a:bodyPr/>
          <a:lstStyle>
            <a:lvl1pPr algn="l">
              <a:defRPr sz="900">
                <a:solidFill>
                  <a:schemeClr val="bg1"/>
                </a:solidFill>
                <a:latin typeface="Arial"/>
                <a:cs typeface="Arial"/>
              </a:defRPr>
            </a:lvl1pPr>
          </a:lstStyle>
          <a:p>
            <a:fld id="{ED076490-EB40-A641-A897-AD17FAA32DF9}"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7440205" y="6034617"/>
            <a:ext cx="1295400" cy="643467"/>
          </a:xfrm>
          <a:prstGeom prst="rect">
            <a:avLst/>
          </a:prstGeom>
        </p:spPr>
      </p:pic>
      <p:pic>
        <p:nvPicPr>
          <p:cNvPr id="10" name="Picture 9"/>
          <p:cNvPicPr>
            <a:picLocks noChangeAspect="1"/>
          </p:cNvPicPr>
          <p:nvPr userDrawn="1"/>
        </p:nvPicPr>
        <p:blipFill>
          <a:blip r:embed="rId3"/>
          <a:stretch>
            <a:fillRect/>
          </a:stretch>
        </p:blipFill>
        <p:spPr>
          <a:xfrm>
            <a:off x="0" y="5913577"/>
            <a:ext cx="406400" cy="948267"/>
          </a:xfrm>
          <a:prstGeom prst="rect">
            <a:avLst/>
          </a:prstGeom>
        </p:spPr>
      </p:pic>
    </p:spTree>
    <p:extLst>
      <p:ext uri="{BB962C8B-B14F-4D97-AF65-F5344CB8AC3E}">
        <p14:creationId xmlns:p14="http://schemas.microsoft.com/office/powerpoint/2010/main" val="2920120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1880659"/>
            <a:ext cx="9144000" cy="49773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85802" y="2131489"/>
            <a:ext cx="7710041" cy="1468967"/>
          </a:xfrm>
        </p:spPr>
        <p:txBody>
          <a:bodyPr>
            <a:normAutofit/>
          </a:bodyPr>
          <a:lstStyle>
            <a:lvl1pPr>
              <a:defRPr sz="4000">
                <a:solidFill>
                  <a:srgbClr val="FFFFFF"/>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215060" y="6356355"/>
            <a:ext cx="2180781" cy="366183"/>
          </a:xfrm>
        </p:spPr>
        <p:txBody>
          <a:bodyPr/>
          <a:lstStyle>
            <a:lvl1pPr algn="r">
              <a:defRPr sz="900">
                <a:solidFill>
                  <a:schemeClr val="bg1"/>
                </a:solidFill>
                <a:latin typeface="Arial"/>
                <a:cs typeface="Arial"/>
              </a:defRPr>
            </a:lvl1pPr>
          </a:lstStyle>
          <a:p>
            <a:fld id="{ED076490-EB40-A641-A897-AD17FAA32DF9}"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7440205" y="195704"/>
            <a:ext cx="1295400" cy="643467"/>
          </a:xfrm>
          <a:prstGeom prst="rect">
            <a:avLst/>
          </a:prstGeom>
        </p:spPr>
      </p:pic>
      <p:pic>
        <p:nvPicPr>
          <p:cNvPr id="9" name="Picture 8"/>
          <p:cNvPicPr>
            <a:picLocks noChangeAspect="1"/>
          </p:cNvPicPr>
          <p:nvPr userDrawn="1"/>
        </p:nvPicPr>
        <p:blipFill>
          <a:blip r:embed="rId3"/>
          <a:stretch>
            <a:fillRect/>
          </a:stretch>
        </p:blipFill>
        <p:spPr>
          <a:xfrm>
            <a:off x="0" y="5913577"/>
            <a:ext cx="406400" cy="948267"/>
          </a:xfrm>
          <a:prstGeom prst="rect">
            <a:avLst/>
          </a:prstGeom>
        </p:spPr>
      </p:pic>
    </p:spTree>
    <p:extLst>
      <p:ext uri="{BB962C8B-B14F-4D97-AF65-F5344CB8AC3E}">
        <p14:creationId xmlns:p14="http://schemas.microsoft.com/office/powerpoint/2010/main" val="3424987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1880659"/>
            <a:ext cx="9144000" cy="4977341"/>
          </a:xfrm>
          <a:prstGeom prst="rect">
            <a:avLst/>
          </a:prstGeom>
          <a:solidFill>
            <a:srgbClr val="0062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85802" y="2131489"/>
            <a:ext cx="7710041" cy="1468967"/>
          </a:xfrm>
        </p:spPr>
        <p:txBody>
          <a:bodyPr>
            <a:normAutofit/>
          </a:bodyPr>
          <a:lstStyle>
            <a:lvl1pPr>
              <a:defRPr sz="4000">
                <a:solidFill>
                  <a:srgbClr val="FFFFFF"/>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215060" y="6356355"/>
            <a:ext cx="2180781" cy="366183"/>
          </a:xfrm>
        </p:spPr>
        <p:txBody>
          <a:bodyPr/>
          <a:lstStyle>
            <a:lvl1pPr algn="r">
              <a:defRPr sz="900">
                <a:solidFill>
                  <a:schemeClr val="bg1"/>
                </a:solidFill>
                <a:latin typeface="Arial"/>
                <a:cs typeface="Arial"/>
              </a:defRPr>
            </a:lvl1pPr>
          </a:lstStyle>
          <a:p>
            <a:fld id="{ED076490-EB40-A641-A897-AD17FAA32DF9}"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7440205" y="195704"/>
            <a:ext cx="1295400" cy="643467"/>
          </a:xfrm>
          <a:prstGeom prst="rect">
            <a:avLst/>
          </a:prstGeom>
        </p:spPr>
      </p:pic>
      <p:pic>
        <p:nvPicPr>
          <p:cNvPr id="9" name="Picture 8"/>
          <p:cNvPicPr>
            <a:picLocks noChangeAspect="1"/>
          </p:cNvPicPr>
          <p:nvPr userDrawn="1"/>
        </p:nvPicPr>
        <p:blipFill>
          <a:blip r:embed="rId3"/>
          <a:stretch>
            <a:fillRect/>
          </a:stretch>
        </p:blipFill>
        <p:spPr>
          <a:xfrm>
            <a:off x="0" y="5913577"/>
            <a:ext cx="406400" cy="948267"/>
          </a:xfrm>
          <a:prstGeom prst="rect">
            <a:avLst/>
          </a:prstGeom>
        </p:spPr>
      </p:pic>
    </p:spTree>
    <p:extLst>
      <p:ext uri="{BB962C8B-B14F-4D97-AF65-F5344CB8AC3E}">
        <p14:creationId xmlns:p14="http://schemas.microsoft.com/office/powerpoint/2010/main" val="4201582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9" name="Rectangle 8"/>
          <p:cNvSpPr/>
          <p:nvPr userDrawn="1"/>
        </p:nvSpPr>
        <p:spPr>
          <a:xfrm>
            <a:off x="0" y="2"/>
            <a:ext cx="9144000" cy="68579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3974861"/>
            <a:ext cx="1205285" cy="2883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3" y="3331985"/>
            <a:ext cx="599703" cy="2306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383808" y="4645803"/>
            <a:ext cx="6400800" cy="621229"/>
          </a:xfrm>
        </p:spPr>
        <p:txBody>
          <a:bodyPr>
            <a:normAutofit/>
          </a:bodyPr>
          <a:lstStyle>
            <a:lvl1pPr marL="0" indent="0" algn="r">
              <a:buNone/>
              <a:defRPr sz="1700" b="1">
                <a:solidFill>
                  <a:srgbClr val="FFFFFF"/>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15" name="Picture 14"/>
          <p:cNvPicPr>
            <a:picLocks noChangeAspect="1"/>
          </p:cNvPicPr>
          <p:nvPr userDrawn="1"/>
        </p:nvPicPr>
        <p:blipFill>
          <a:blip r:embed="rId2"/>
          <a:stretch>
            <a:fillRect/>
          </a:stretch>
        </p:blipFill>
        <p:spPr>
          <a:xfrm>
            <a:off x="0" y="1905000"/>
            <a:ext cx="1862464" cy="4953000"/>
          </a:xfrm>
          <a:prstGeom prst="rect">
            <a:avLst/>
          </a:prstGeom>
        </p:spPr>
      </p:pic>
      <p:pic>
        <p:nvPicPr>
          <p:cNvPr id="2" name="Picture 1" descr="AdvancingStates_Logo_white_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9721" y="1935904"/>
            <a:ext cx="3844383" cy="2401824"/>
          </a:xfrm>
          <a:prstGeom prst="rect">
            <a:avLst/>
          </a:prstGeom>
        </p:spPr>
      </p:pic>
    </p:spTree>
    <p:extLst>
      <p:ext uri="{BB962C8B-B14F-4D97-AF65-F5344CB8AC3E}">
        <p14:creationId xmlns:p14="http://schemas.microsoft.com/office/powerpoint/2010/main" val="27621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7"/>
            <a:ext cx="7543800" cy="968434"/>
          </a:xfrm>
        </p:spPr>
        <p:txBody>
          <a:bodyPr/>
          <a:lstStyle/>
          <a:p>
            <a:r>
              <a:rPr lang="en-US" dirty="0"/>
              <a:t>Click to edit Master title style</a:t>
            </a:r>
          </a:p>
        </p:txBody>
      </p:sp>
      <p:sp>
        <p:nvSpPr>
          <p:cNvPr id="3" name="Content Placeholder 2"/>
          <p:cNvSpPr>
            <a:spLocks noGrp="1"/>
          </p:cNvSpPr>
          <p:nvPr>
            <p:ph idx="1"/>
          </p:nvPr>
        </p:nvSpPr>
        <p:spPr>
          <a:xfrm>
            <a:off x="822959" y="1508292"/>
            <a:ext cx="7543801" cy="4360805"/>
          </a:xfrm>
        </p:spPr>
        <p:txBody>
          <a:bodyPr/>
          <a:lstStyle>
            <a:lvl1pPr marL="257175" indent="-257175">
              <a:spcBef>
                <a:spcPts val="450"/>
              </a:spcBef>
              <a:spcAft>
                <a:spcPts val="450"/>
              </a:spcAft>
              <a:buSzPct val="100000"/>
              <a:buFont typeface="Arial" panose="020B0604020202020204" pitchFamily="34" charset="0"/>
              <a:buChar char="•"/>
              <a:defRPr sz="2700"/>
            </a:lvl1pPr>
            <a:lvl2pPr marL="511969" indent="-251222">
              <a:spcBef>
                <a:spcPts val="450"/>
              </a:spcBef>
              <a:spcAft>
                <a:spcPts val="450"/>
              </a:spcAft>
              <a:defRPr sz="2400"/>
            </a:lvl2pPr>
            <a:lvl3pPr marL="772716" indent="-260747">
              <a:spcBef>
                <a:spcPts val="450"/>
              </a:spcBef>
              <a:spcAft>
                <a:spcPts val="450"/>
              </a:spcAft>
              <a:buFont typeface="Wingdings" panose="05000000000000000000" pitchFamily="2" charset="2"/>
              <a:buChar char="§"/>
              <a:defRPr sz="1800"/>
            </a:lvl3pPr>
            <a:lvl4pPr marL="1033463" indent="-260747">
              <a:spcBef>
                <a:spcPts val="450"/>
              </a:spcBef>
              <a:spcAft>
                <a:spcPts val="450"/>
              </a:spcAft>
              <a:buFont typeface="Arial" panose="020B0604020202020204" pitchFamily="34" charset="0"/>
              <a:buChar char="•"/>
              <a:defRPr sz="1800"/>
            </a:lvl4pPr>
            <a:lvl5pPr marL="1371600" indent="-338138">
              <a:spcBef>
                <a:spcPts val="450"/>
              </a:spcBef>
              <a:spcAft>
                <a:spcPts val="45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734640" y="6459792"/>
            <a:ext cx="5647105" cy="365125"/>
          </a:xfrm>
        </p:spPr>
        <p:txBody>
          <a:bodyPr/>
          <a:lstStyle>
            <a:lvl1pPr>
              <a:defRPr sz="825" b="1"/>
            </a:lvl1pPr>
          </a:lstStyle>
          <a:p>
            <a:pPr algn="l"/>
            <a:r>
              <a:rPr lang="en-US"/>
              <a:t>National Core Indicators - Aging and Disabilities</a:t>
            </a:r>
            <a:endParaRPr lang="en-US" dirty="0"/>
          </a:p>
        </p:txBody>
      </p:sp>
      <p:sp>
        <p:nvSpPr>
          <p:cNvPr id="6" name="Slide Number Placeholder 5"/>
          <p:cNvSpPr>
            <a:spLocks noGrp="1"/>
          </p:cNvSpPr>
          <p:nvPr>
            <p:ph type="sldNum" sz="quarter" idx="12"/>
          </p:nvPr>
        </p:nvSpPr>
        <p:spPr/>
        <p:txBody>
          <a:bodyPr/>
          <a:lstStyle/>
          <a:p>
            <a:fld id="{69A5F555-58CE-45E6-938E-77EBA57E5C55}" type="slidenum">
              <a:rPr lang="en-US" smtClean="0"/>
              <a:t>‹#›</a:t>
            </a:fld>
            <a:endParaRPr lang="en-US" dirty="0"/>
          </a:p>
        </p:txBody>
      </p:sp>
    </p:spTree>
    <p:extLst>
      <p:ext uri="{BB962C8B-B14F-4D97-AF65-F5344CB8AC3E}">
        <p14:creationId xmlns:p14="http://schemas.microsoft.com/office/powerpoint/2010/main" val="3963183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968434"/>
          </a:xfrm>
        </p:spPr>
        <p:txBody>
          <a:bodyPr/>
          <a:lstStyle/>
          <a:p>
            <a:r>
              <a:rPr lang="en-US" dirty="0"/>
              <a:t>Click to edit Master title style</a:t>
            </a:r>
          </a:p>
        </p:txBody>
      </p:sp>
      <p:sp>
        <p:nvSpPr>
          <p:cNvPr id="3" name="Content Placeholder 2"/>
          <p:cNvSpPr>
            <a:spLocks noGrp="1"/>
          </p:cNvSpPr>
          <p:nvPr>
            <p:ph sz="half" idx="1"/>
          </p:nvPr>
        </p:nvSpPr>
        <p:spPr>
          <a:xfrm>
            <a:off x="822960" y="1470585"/>
            <a:ext cx="3703320" cy="4398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470581"/>
            <a:ext cx="3703320" cy="43985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22963" y="6459792"/>
            <a:ext cx="5558782" cy="365125"/>
          </a:xfrm>
        </p:spPr>
        <p:txBody>
          <a:bodyPr/>
          <a:lstStyle>
            <a:lvl1pPr algn="l">
              <a:defRPr sz="825" b="1"/>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p>
            <a:fld id="{69A5F555-58CE-45E6-938E-77EBA57E5C55}" type="slidenum">
              <a:rPr lang="en-US" smtClean="0"/>
              <a:t>‹#›</a:t>
            </a:fld>
            <a:endParaRPr lang="en-US" dirty="0"/>
          </a:p>
        </p:txBody>
      </p:sp>
    </p:spTree>
    <p:extLst>
      <p:ext uri="{BB962C8B-B14F-4D97-AF65-F5344CB8AC3E}">
        <p14:creationId xmlns:p14="http://schemas.microsoft.com/office/powerpoint/2010/main" val="190092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910598"/>
          </a:xfrm>
        </p:spPr>
        <p:txBody>
          <a:bodyPr/>
          <a:lstStyle/>
          <a:p>
            <a:r>
              <a:rPr lang="en-US" dirty="0"/>
              <a:t>Click to edit Master title style</a:t>
            </a:r>
          </a:p>
        </p:txBody>
      </p:sp>
      <p:sp>
        <p:nvSpPr>
          <p:cNvPr id="3" name="Text Placeholder 2"/>
          <p:cNvSpPr>
            <a:spLocks noGrp="1"/>
          </p:cNvSpPr>
          <p:nvPr>
            <p:ph type="body" idx="1"/>
          </p:nvPr>
        </p:nvSpPr>
        <p:spPr>
          <a:xfrm>
            <a:off x="822960" y="1442305"/>
            <a:ext cx="3703320" cy="1140033"/>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2149315"/>
            <a:ext cx="3703320" cy="381122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442305"/>
            <a:ext cx="3703320" cy="1140033"/>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63440" y="2149315"/>
            <a:ext cx="3703320" cy="381122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22963" y="6459792"/>
            <a:ext cx="5558782" cy="365125"/>
          </a:xfrm>
        </p:spPr>
        <p:txBody>
          <a:bodyPr/>
          <a:lstStyle>
            <a:lvl1pPr algn="l">
              <a:defRPr sz="825" b="1"/>
            </a:lvl1pPr>
          </a:lstStyle>
          <a:p>
            <a:r>
              <a:rPr lang="en-US"/>
              <a:t>National Core Indicators - Aging and Disabilities</a:t>
            </a:r>
            <a:endParaRPr lang="en-US" dirty="0"/>
          </a:p>
        </p:txBody>
      </p:sp>
      <p:sp>
        <p:nvSpPr>
          <p:cNvPr id="9" name="Slide Number Placeholder 8"/>
          <p:cNvSpPr>
            <a:spLocks noGrp="1"/>
          </p:cNvSpPr>
          <p:nvPr>
            <p:ph type="sldNum" sz="quarter" idx="12"/>
          </p:nvPr>
        </p:nvSpPr>
        <p:spPr/>
        <p:txBody>
          <a:bodyPr/>
          <a:lstStyle/>
          <a:p>
            <a:fld id="{69A5F555-58CE-45E6-938E-77EBA57E5C55}" type="slidenum">
              <a:rPr lang="en-US" smtClean="0"/>
              <a:t>‹#›</a:t>
            </a:fld>
            <a:endParaRPr lang="en-US" dirty="0"/>
          </a:p>
        </p:txBody>
      </p:sp>
    </p:spTree>
    <p:extLst>
      <p:ext uri="{BB962C8B-B14F-4D97-AF65-F5344CB8AC3E}">
        <p14:creationId xmlns:p14="http://schemas.microsoft.com/office/powerpoint/2010/main" val="2812630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822963" y="6459792"/>
            <a:ext cx="5558782" cy="365125"/>
          </a:xfrm>
        </p:spPr>
        <p:txBody>
          <a:bodyPr/>
          <a:lstStyle>
            <a:lvl1pPr algn="l">
              <a:defRPr sz="825" b="1"/>
            </a:lvl1pPr>
          </a:lstStyle>
          <a:p>
            <a:r>
              <a:rPr lang="en-US"/>
              <a:t>National Core Indicators - Aging and Disabilities</a:t>
            </a:r>
            <a:endParaRPr lang="en-US" dirty="0"/>
          </a:p>
        </p:txBody>
      </p:sp>
      <p:sp>
        <p:nvSpPr>
          <p:cNvPr id="5" name="Slide Number Placeholder 4"/>
          <p:cNvSpPr>
            <a:spLocks noGrp="1"/>
          </p:cNvSpPr>
          <p:nvPr>
            <p:ph type="sldNum" sz="quarter" idx="12"/>
          </p:nvPr>
        </p:nvSpPr>
        <p:spPr/>
        <p:txBody>
          <a:bodyPr/>
          <a:lstStyle/>
          <a:p>
            <a:fld id="{69A5F555-58CE-45E6-938E-77EBA57E5C55}" type="slidenum">
              <a:rPr lang="en-US" smtClean="0"/>
              <a:t>‹#›</a:t>
            </a:fld>
            <a:endParaRPr lang="en-US" dirty="0"/>
          </a:p>
        </p:txBody>
      </p:sp>
    </p:spTree>
    <p:extLst>
      <p:ext uri="{BB962C8B-B14F-4D97-AF65-F5344CB8AC3E}">
        <p14:creationId xmlns:p14="http://schemas.microsoft.com/office/powerpoint/2010/main" val="1268826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5"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a:xfrm>
            <a:off x="734640" y="6459792"/>
            <a:ext cx="5647105" cy="365125"/>
          </a:xfrm>
        </p:spPr>
        <p:txBody>
          <a:bodyPr/>
          <a:lstStyle>
            <a:lvl1pPr algn="l">
              <a:defRPr sz="825" b="1">
                <a:solidFill>
                  <a:srgbClr val="FFFFFF"/>
                </a:solidFill>
              </a:defRPr>
            </a:lvl1pPr>
          </a:lstStyle>
          <a:p>
            <a:r>
              <a:rPr lang="en-US"/>
              <a:t>National Core Indicators - Aging and Disabilities</a:t>
            </a:r>
            <a:endParaRPr lang="en-US" dirty="0"/>
          </a:p>
        </p:txBody>
      </p:sp>
      <p:sp>
        <p:nvSpPr>
          <p:cNvPr id="9" name="Slide Number Placeholder 8"/>
          <p:cNvSpPr>
            <a:spLocks noGrp="1"/>
          </p:cNvSpPr>
          <p:nvPr>
            <p:ph type="sldNum" sz="quarter" idx="12"/>
          </p:nvPr>
        </p:nvSpPr>
        <p:spPr/>
        <p:txBody>
          <a:bodyPr/>
          <a:lstStyle/>
          <a:p>
            <a:fld id="{69A5F555-58CE-45E6-938E-77EBA57E5C55}" type="slidenum">
              <a:rPr lang="en-US" smtClean="0"/>
              <a:t>‹#›</a:t>
            </a:fld>
            <a:endParaRPr lang="en-US" dirty="0"/>
          </a:p>
        </p:txBody>
      </p:sp>
    </p:spTree>
    <p:extLst>
      <p:ext uri="{BB962C8B-B14F-4D97-AF65-F5344CB8AC3E}">
        <p14:creationId xmlns:p14="http://schemas.microsoft.com/office/powerpoint/2010/main" val="244667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8" name="Rectangle 7"/>
          <p:cNvSpPr/>
          <p:nvPr/>
        </p:nvSpPr>
        <p:spPr>
          <a:xfrm>
            <a:off x="-86249" y="0"/>
            <a:ext cx="46409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Rectangle 8"/>
          <p:cNvSpPr/>
          <p:nvPr/>
        </p:nvSpPr>
        <p:spPr>
          <a:xfrm>
            <a:off x="4525713" y="0"/>
            <a:ext cx="3968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1" y="594359"/>
            <a:ext cx="4034996"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5210354" y="731520"/>
            <a:ext cx="3259275"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899" y="2926080"/>
            <a:ext cx="4034997" cy="3379124"/>
          </a:xfrm>
        </p:spPr>
        <p:txBody>
          <a:bodyPr lIns="91440" rIns="91440">
            <a:normAutofit/>
          </a:bodyPr>
          <a:lstStyle>
            <a:lvl1pPr marL="0" indent="0">
              <a:buNone/>
              <a:defRPr sz="20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6" name="Footer Placeholder 5"/>
          <p:cNvSpPr>
            <a:spLocks noGrp="1"/>
          </p:cNvSpPr>
          <p:nvPr>
            <p:ph type="ftr" sz="quarter" idx="11"/>
          </p:nvPr>
        </p:nvSpPr>
        <p:spPr>
          <a:xfrm>
            <a:off x="319313" y="6459792"/>
            <a:ext cx="6767289" cy="365125"/>
          </a:xfrm>
        </p:spPr>
        <p:txBody>
          <a:bodyPr/>
          <a:lstStyle>
            <a:lvl1pPr algn="l">
              <a:defRPr sz="825" b="1">
                <a:solidFill>
                  <a:schemeClr val="tx2"/>
                </a:solidFill>
              </a:defRPr>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A5F555-58CE-45E6-938E-77EBA57E5C55}" type="slidenum">
              <a:rPr lang="en-US" smtClean="0"/>
              <a:t>‹#›</a:t>
            </a:fld>
            <a:endParaRPr lang="en-US" dirty="0"/>
          </a:p>
        </p:txBody>
      </p:sp>
    </p:spTree>
    <p:extLst>
      <p:ext uri="{BB962C8B-B14F-4D97-AF65-F5344CB8AC3E}">
        <p14:creationId xmlns:p14="http://schemas.microsoft.com/office/powerpoint/2010/main" val="3075788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8" name="Rectangle 7"/>
          <p:cNvSpPr/>
          <p:nvPr/>
        </p:nvSpPr>
        <p:spPr>
          <a:xfrm>
            <a:off x="4503004" y="0"/>
            <a:ext cx="46409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Rectangle 8"/>
          <p:cNvSpPr/>
          <p:nvPr/>
        </p:nvSpPr>
        <p:spPr>
          <a:xfrm>
            <a:off x="4494458" y="0"/>
            <a:ext cx="3968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036170" y="647842"/>
            <a:ext cx="4034996"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30745" y="722894"/>
            <a:ext cx="3508011"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031608" y="3007254"/>
            <a:ext cx="4034997" cy="3379124"/>
          </a:xfrm>
        </p:spPr>
        <p:txBody>
          <a:bodyPr lIns="91440" rIns="91440">
            <a:normAutofit/>
          </a:bodyPr>
          <a:lstStyle>
            <a:lvl1pPr marL="0" indent="0">
              <a:buNone/>
              <a:defRPr sz="20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6" name="Footer Placeholder 5"/>
          <p:cNvSpPr>
            <a:spLocks noGrp="1"/>
          </p:cNvSpPr>
          <p:nvPr>
            <p:ph type="ftr" sz="quarter" idx="11"/>
          </p:nvPr>
        </p:nvSpPr>
        <p:spPr>
          <a:xfrm>
            <a:off x="319313" y="6459792"/>
            <a:ext cx="6767289" cy="365125"/>
          </a:xfrm>
        </p:spPr>
        <p:txBody>
          <a:bodyPr/>
          <a:lstStyle>
            <a:lvl1pPr algn="l">
              <a:defRPr sz="825" b="1">
                <a:solidFill>
                  <a:schemeClr val="tx2"/>
                </a:solidFill>
              </a:defRPr>
            </a:lvl1pPr>
          </a:lstStyle>
          <a:p>
            <a:r>
              <a:rPr lang="en-US"/>
              <a:t>National Core Indicators - Aging and Disabilities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A5F555-58CE-45E6-938E-77EBA57E5C55}" type="slidenum">
              <a:rPr lang="en-US" smtClean="0"/>
              <a:t>‹#›</a:t>
            </a:fld>
            <a:endParaRPr lang="en-US" dirty="0"/>
          </a:p>
        </p:txBody>
      </p:sp>
    </p:spTree>
    <p:extLst>
      <p:ext uri="{BB962C8B-B14F-4D97-AF65-F5344CB8AC3E}">
        <p14:creationId xmlns:p14="http://schemas.microsoft.com/office/powerpoint/2010/main" val="415028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 y="6334321"/>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98601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59" y="1555425"/>
            <a:ext cx="7543801" cy="4313671"/>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4" y="6459792"/>
            <a:ext cx="1854203" cy="365125"/>
          </a:xfrm>
          <a:prstGeom prst="rect">
            <a:avLst/>
          </a:prstGeom>
        </p:spPr>
        <p:txBody>
          <a:bodyPr vert="horz" lIns="91440" tIns="45720" rIns="91440" bIns="45720" rtlCol="0" anchor="ctr"/>
          <a:lstStyle>
            <a:lvl1pPr algn="l">
              <a:defRPr sz="675">
                <a:solidFill>
                  <a:srgbClr val="FFFFFF"/>
                </a:solidFill>
              </a:defRPr>
            </a:lvl1pPr>
          </a:lstStyle>
          <a:p>
            <a:endParaRPr lang="en-US" dirty="0"/>
          </a:p>
        </p:txBody>
      </p:sp>
      <p:sp>
        <p:nvSpPr>
          <p:cNvPr id="5" name="Footer Placeholder 4"/>
          <p:cNvSpPr>
            <a:spLocks noGrp="1"/>
          </p:cNvSpPr>
          <p:nvPr>
            <p:ph type="ftr" sz="quarter" idx="3"/>
          </p:nvPr>
        </p:nvSpPr>
        <p:spPr>
          <a:xfrm>
            <a:off x="2764640" y="6459792"/>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r>
              <a:rPr lang="en-US"/>
              <a:t>National Core Indicators - Aging and Disabilities</a:t>
            </a:r>
            <a:endParaRPr lang="en-US" dirty="0"/>
          </a:p>
        </p:txBody>
      </p:sp>
      <p:sp>
        <p:nvSpPr>
          <p:cNvPr id="6" name="Slide Number Placeholder 5"/>
          <p:cNvSpPr>
            <a:spLocks noGrp="1"/>
          </p:cNvSpPr>
          <p:nvPr>
            <p:ph type="sldNum" sz="quarter" idx="4"/>
          </p:nvPr>
        </p:nvSpPr>
        <p:spPr>
          <a:xfrm>
            <a:off x="7425347" y="6459792"/>
            <a:ext cx="984019" cy="365125"/>
          </a:xfrm>
          <a:prstGeom prst="rect">
            <a:avLst/>
          </a:prstGeom>
        </p:spPr>
        <p:txBody>
          <a:bodyPr vert="horz" lIns="91440" tIns="45720" rIns="91440" bIns="45720" rtlCol="0" anchor="ctr"/>
          <a:lstStyle>
            <a:lvl1pPr algn="r">
              <a:defRPr sz="788">
                <a:solidFill>
                  <a:srgbClr val="FFFFFF"/>
                </a:solidFill>
              </a:defRPr>
            </a:lvl1pPr>
          </a:lstStyle>
          <a:p>
            <a:fld id="{69A5F555-58CE-45E6-938E-77EBA57E5C55}" type="slidenum">
              <a:rPr lang="en-US" smtClean="0"/>
              <a:t>‹#›</a:t>
            </a:fld>
            <a:endParaRPr lang="en-US" dirty="0"/>
          </a:p>
        </p:txBody>
      </p:sp>
      <p:pic>
        <p:nvPicPr>
          <p:cNvPr id="11" name="Picture 10" descr="A close up of a flag&#10;&#10;Description generated with very high confidence">
            <a:extLst>
              <a:ext uri="{FF2B5EF4-FFF2-40B4-BE49-F238E27FC236}">
                <a16:creationId xmlns:a16="http://schemas.microsoft.com/office/drawing/2014/main" id="{D1A9B0C8-2FC5-490D-A992-154C9E2FB2AD}"/>
              </a:ext>
            </a:extLst>
          </p:cNvPr>
          <p:cNvPicPr>
            <a:picLocks noChangeAspect="1"/>
          </p:cNvPicPr>
          <p:nvPr userDrawn="1"/>
        </p:nvPicPr>
        <p:blipFill>
          <a:blip r:embed="rId19">
            <a:alphaModFix amt="10000"/>
            <a:extLst>
              <a:ext uri="{28A0092B-C50C-407E-A947-70E740481C1C}">
                <a14:useLocalDpi xmlns:a14="http://schemas.microsoft.com/office/drawing/2010/main" val="0"/>
              </a:ext>
            </a:extLst>
          </a:blip>
          <a:stretch>
            <a:fillRect/>
          </a:stretch>
        </p:blipFill>
        <p:spPr>
          <a:xfrm>
            <a:off x="2685183" y="1845734"/>
            <a:ext cx="3773634" cy="4023360"/>
          </a:xfrm>
          <a:prstGeom prst="rect">
            <a:avLst/>
          </a:prstGeom>
          <a:blipFill dpi="0" rotWithShape="1">
            <a:blip r:embed="rId20">
              <a:alphaModFix amt="10000"/>
            </a:blip>
            <a:srcRect/>
            <a:stretch>
              <a:fillRect/>
            </a:stretch>
          </a:blipFill>
        </p:spPr>
      </p:pic>
    </p:spTree>
    <p:extLst>
      <p:ext uri="{BB962C8B-B14F-4D97-AF65-F5344CB8AC3E}">
        <p14:creationId xmlns:p14="http://schemas.microsoft.com/office/powerpoint/2010/main" val="1808868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68" r:id="rId10"/>
    <p:sldLayoutId id="2147483669" r:id="rId11"/>
    <p:sldLayoutId id="2147483671" r:id="rId12"/>
    <p:sldLayoutId id="2147483673" r:id="rId13"/>
    <p:sldLayoutId id="2147483674" r:id="rId14"/>
    <p:sldLayoutId id="2147483675" r:id="rId15"/>
    <p:sldLayoutId id="2147483676" r:id="rId16"/>
    <p:sldLayoutId id="2147483677" r:id="rId17"/>
  </p:sldLayoutIdLst>
  <p:hf hd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257175" indent="-257175" algn="l" defTabSz="685800" rtl="0" eaLnBrk="1" latinLnBrk="0" hangingPunct="1">
        <a:lnSpc>
          <a:spcPct val="90000"/>
        </a:lnSpc>
        <a:spcBef>
          <a:spcPts val="450"/>
        </a:spcBef>
        <a:spcAft>
          <a:spcPts val="450"/>
        </a:spcAft>
        <a:buClr>
          <a:schemeClr val="accent1"/>
        </a:buClr>
        <a:buSzPct val="100000"/>
        <a:buFont typeface="Arial" panose="020B0604020202020204" pitchFamily="34" charset="0"/>
        <a:buChar char="•"/>
        <a:defRPr sz="27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450"/>
        </a:spcBef>
        <a:spcAft>
          <a:spcPts val="45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450"/>
        </a:spcBef>
        <a:spcAft>
          <a:spcPts val="45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450"/>
        </a:spcBef>
        <a:spcAft>
          <a:spcPts val="45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450"/>
        </a:spcBef>
        <a:spcAft>
          <a:spcPts val="45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932146"/>
            <a:ext cx="9144000" cy="3925857"/>
          </a:xfrm>
          <a:prstGeom prst="rect">
            <a:avLst/>
          </a:prstGeom>
          <a:solidFill>
            <a:srgbClr val="0062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0" y="3974861"/>
            <a:ext cx="1205285" cy="2883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p:nvSpPr>
        <p:spPr>
          <a:xfrm>
            <a:off x="3" y="3331985"/>
            <a:ext cx="599703" cy="2306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txBox="1">
            <a:spLocks/>
          </p:cNvSpPr>
          <p:nvPr/>
        </p:nvSpPr>
        <p:spPr>
          <a:xfrm>
            <a:off x="1371600" y="3157465"/>
            <a:ext cx="6400800" cy="1470025"/>
          </a:xfrm>
          <a:prstGeom prst="rect">
            <a:avLst/>
          </a:prstGeom>
        </p:spPr>
        <p:txBody>
          <a:bodyPr>
            <a:normAutofit/>
          </a:bodyPr>
          <a:lstStyle>
            <a:lvl1pPr algn="r" defTabSz="457200" rtl="0" eaLnBrk="1" latinLnBrk="0" hangingPunct="1">
              <a:spcBef>
                <a:spcPct val="0"/>
              </a:spcBef>
              <a:buNone/>
              <a:defRPr sz="3400" kern="1200">
                <a:solidFill>
                  <a:schemeClr val="bg1"/>
                </a:solidFill>
                <a:latin typeface="Arial"/>
                <a:ea typeface="+mj-ea"/>
                <a:cs typeface="Arial"/>
              </a:defRPr>
            </a:lvl1pPr>
          </a:lstStyle>
          <a:p>
            <a:r>
              <a:rPr lang="en-US" sz="3400" dirty="0"/>
              <a:t>Click to edit Master title style</a:t>
            </a:r>
          </a:p>
        </p:txBody>
      </p:sp>
      <p:sp>
        <p:nvSpPr>
          <p:cNvPr id="11" name="Subtitle 2"/>
          <p:cNvSpPr txBox="1">
            <a:spLocks/>
          </p:cNvSpPr>
          <p:nvPr/>
        </p:nvSpPr>
        <p:spPr>
          <a:xfrm>
            <a:off x="1371600" y="5582048"/>
            <a:ext cx="6400800" cy="621229"/>
          </a:xfrm>
          <a:prstGeom prst="rect">
            <a:avLst/>
          </a:prstGeom>
        </p:spPr>
        <p:txBody>
          <a:bodyPr>
            <a:normAutofit/>
          </a:bodyPr>
          <a:lstStyle>
            <a:lvl1pPr marL="0" indent="0" algn="r" defTabSz="457200" rtl="0" eaLnBrk="1" latinLnBrk="0" hangingPunct="1">
              <a:spcBef>
                <a:spcPct val="20000"/>
              </a:spcBef>
              <a:buFont typeface="Arial"/>
              <a:buNone/>
              <a:defRPr sz="1700" b="1" kern="1200">
                <a:solidFill>
                  <a:srgbClr val="FFFFFF"/>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700" dirty="0"/>
              <a:t>Click to edit Master subtitle style</a:t>
            </a:r>
          </a:p>
        </p:txBody>
      </p:sp>
      <p:pic>
        <p:nvPicPr>
          <p:cNvPr id="12" name="Picture 11"/>
          <p:cNvPicPr>
            <a:picLocks noChangeAspect="1"/>
          </p:cNvPicPr>
          <p:nvPr/>
        </p:nvPicPr>
        <p:blipFill>
          <a:blip r:embed="rId4"/>
          <a:stretch>
            <a:fillRect/>
          </a:stretch>
        </p:blipFill>
        <p:spPr>
          <a:xfrm>
            <a:off x="0" y="1905000"/>
            <a:ext cx="1862464" cy="4953000"/>
          </a:xfrm>
          <a:prstGeom prst="rect">
            <a:avLst/>
          </a:prstGeom>
        </p:spPr>
      </p:pic>
      <p:pic>
        <p:nvPicPr>
          <p:cNvPr id="2" name="Picture 1" descr="AdvancingStates_Logo_tagl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459" y="311889"/>
            <a:ext cx="3824869" cy="2389632"/>
          </a:xfrm>
          <a:prstGeom prst="rect">
            <a:avLst/>
          </a:prstGeom>
        </p:spPr>
      </p:pic>
    </p:spTree>
    <p:extLst>
      <p:ext uri="{BB962C8B-B14F-4D97-AF65-F5344CB8AC3E}">
        <p14:creationId xmlns:p14="http://schemas.microsoft.com/office/powerpoint/2010/main" val="2840050943"/>
      </p:ext>
    </p:extLst>
  </p:cSld>
  <p:clrMap bg1="lt1" tx1="dk1" bg2="lt2" tx2="dk2" accent1="accent1" accent2="accent2" accent3="accent3" accent4="accent4" accent5="accent5" accent6="accent6" hlink="hlink" folHlink="folHlink"/>
  <p:sldLayoutIdLst>
    <p:sldLayoutId id="2147483679" r:id="rId1"/>
    <p:sldLayoutId id="2147483680" r:id="rId2"/>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5"/>
            <a:ext cx="82296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6183"/>
          </a:xfrm>
          <a:prstGeom prst="rect">
            <a:avLst/>
          </a:prstGeom>
        </p:spPr>
        <p:txBody>
          <a:bodyPr vert="horz" lIns="91440" tIns="45720" rIns="91440" bIns="45720" rtlCol="0" anchor="ctr"/>
          <a:lstStyle>
            <a:lvl1pPr algn="l">
              <a:defRPr sz="1200">
                <a:solidFill>
                  <a:srgbClr val="414042"/>
                </a:solidFill>
              </a:defRPr>
            </a:lvl1pPr>
          </a:lstStyle>
          <a:p>
            <a:endParaRPr lang="en-US" dirty="0"/>
          </a:p>
        </p:txBody>
      </p:sp>
      <p:sp>
        <p:nvSpPr>
          <p:cNvPr id="5" name="Footer Placeholder 4"/>
          <p:cNvSpPr>
            <a:spLocks noGrp="1"/>
          </p:cNvSpPr>
          <p:nvPr>
            <p:ph type="ftr" sz="quarter" idx="3"/>
          </p:nvPr>
        </p:nvSpPr>
        <p:spPr>
          <a:xfrm>
            <a:off x="3124200" y="6356355"/>
            <a:ext cx="2895600" cy="366183"/>
          </a:xfrm>
          <a:prstGeom prst="rect">
            <a:avLst/>
          </a:prstGeom>
        </p:spPr>
        <p:txBody>
          <a:bodyPr vert="horz" lIns="91440" tIns="45720" rIns="91440" bIns="45720" rtlCol="0" anchor="ctr"/>
          <a:lstStyle>
            <a:lvl1pPr algn="ctr">
              <a:defRPr sz="1200">
                <a:solidFill>
                  <a:srgbClr val="414042"/>
                </a:solidFill>
              </a:defRPr>
            </a:lvl1pPr>
          </a:lstStyle>
          <a:p>
            <a:endParaRPr lang="en-US" dirty="0"/>
          </a:p>
        </p:txBody>
      </p:sp>
      <p:sp>
        <p:nvSpPr>
          <p:cNvPr id="6" name="Slide Number Placeholder 5"/>
          <p:cNvSpPr>
            <a:spLocks noGrp="1"/>
          </p:cNvSpPr>
          <p:nvPr>
            <p:ph type="sldNum" sz="quarter" idx="4"/>
          </p:nvPr>
        </p:nvSpPr>
        <p:spPr>
          <a:xfrm>
            <a:off x="6553200" y="6356355"/>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ED076490-EB40-A641-A897-AD17FAA32DF9}" type="slidenum">
              <a:rPr lang="en-US" smtClean="0"/>
              <a:t>‹#›</a:t>
            </a:fld>
            <a:endParaRPr lang="en-US" dirty="0"/>
          </a:p>
        </p:txBody>
      </p:sp>
    </p:spTree>
    <p:extLst>
      <p:ext uri="{BB962C8B-B14F-4D97-AF65-F5344CB8AC3E}">
        <p14:creationId xmlns:p14="http://schemas.microsoft.com/office/powerpoint/2010/main" val="34600672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www.advancingstates.org/initiatives/covid-19-resources/advancing-states-resources"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www.advancingstates.org/"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nciad.org/"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mailto:ayoung@advancingstates.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sgiordano@hsri.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https://www.pnas.org/content/110/15/5797.full"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F2E030-0D89-44C4-AC80-EDE43F30AC8E}"/>
              </a:ext>
            </a:extLst>
          </p:cNvPr>
          <p:cNvSpPr>
            <a:spLocks noGrp="1"/>
          </p:cNvSpPr>
          <p:nvPr>
            <p:ph type="ctrTitle"/>
          </p:nvPr>
        </p:nvSpPr>
        <p:spPr/>
        <p:txBody>
          <a:bodyPr>
            <a:normAutofit/>
          </a:bodyPr>
          <a:lstStyle/>
          <a:p>
            <a:r>
              <a:rPr lang="en-US" sz="4800" dirty="0"/>
              <a:t>NCI-AD: Spotlight on Social Connectedness </a:t>
            </a:r>
          </a:p>
        </p:txBody>
      </p:sp>
      <p:sp>
        <p:nvSpPr>
          <p:cNvPr id="7" name="Subtitle 6">
            <a:extLst>
              <a:ext uri="{FF2B5EF4-FFF2-40B4-BE49-F238E27FC236}">
                <a16:creationId xmlns:a16="http://schemas.microsoft.com/office/drawing/2014/main" id="{181E786D-B1DA-43AB-82AB-DA3E45BDD788}"/>
              </a:ext>
            </a:extLst>
          </p:cNvPr>
          <p:cNvSpPr>
            <a:spLocks noGrp="1"/>
          </p:cNvSpPr>
          <p:nvPr>
            <p:ph type="subTitle" idx="1"/>
          </p:nvPr>
        </p:nvSpPr>
        <p:spPr/>
        <p:txBody>
          <a:bodyPr>
            <a:normAutofit/>
          </a:bodyPr>
          <a:lstStyle/>
          <a:p>
            <a:r>
              <a:rPr lang="en-US" dirty="0"/>
              <a:t>February 3, 2021 </a:t>
            </a:r>
          </a:p>
        </p:txBody>
      </p:sp>
    </p:spTree>
    <p:extLst>
      <p:ext uri="{BB962C8B-B14F-4D97-AF65-F5344CB8AC3E}">
        <p14:creationId xmlns:p14="http://schemas.microsoft.com/office/powerpoint/2010/main" val="3084311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COVID-19 and Social Isolation:</a:t>
            </a:r>
            <a:br>
              <a:rPr lang="en-US" sz="3200" dirty="0"/>
            </a:br>
            <a:r>
              <a:rPr lang="en-US" sz="3200" dirty="0"/>
              <a:t>Impacts on Home and Community Settings</a:t>
            </a:r>
          </a:p>
        </p:txBody>
      </p:sp>
      <p:sp>
        <p:nvSpPr>
          <p:cNvPr id="3" name="Content Placeholder 2"/>
          <p:cNvSpPr>
            <a:spLocks noGrp="1"/>
          </p:cNvSpPr>
          <p:nvPr>
            <p:ph idx="1"/>
          </p:nvPr>
        </p:nvSpPr>
        <p:spPr/>
        <p:txBody>
          <a:bodyPr>
            <a:normAutofit fontScale="85000" lnSpcReduction="10000"/>
          </a:bodyPr>
          <a:lstStyle/>
          <a:p>
            <a:r>
              <a:rPr lang="en-US" dirty="0">
                <a:solidFill>
                  <a:schemeClr val="bg2"/>
                </a:solidFill>
              </a:rPr>
              <a:t>Closure of in-person community programming</a:t>
            </a:r>
          </a:p>
          <a:p>
            <a:pPr lvl="1"/>
            <a:r>
              <a:rPr lang="en-US" dirty="0">
                <a:solidFill>
                  <a:schemeClr val="bg2"/>
                </a:solidFill>
              </a:rPr>
              <a:t>Where programs are operating, they may be doing so with reduced census and other restrictions</a:t>
            </a:r>
          </a:p>
          <a:p>
            <a:r>
              <a:rPr lang="en-US" dirty="0">
                <a:solidFill>
                  <a:schemeClr val="bg2"/>
                </a:solidFill>
              </a:rPr>
              <a:t>Health and safety guidelines: physical distancing, safe-at-home guidance, restrictions on in-person settings</a:t>
            </a:r>
          </a:p>
          <a:p>
            <a:r>
              <a:rPr lang="en-US" dirty="0">
                <a:solidFill>
                  <a:schemeClr val="bg2"/>
                </a:solidFill>
              </a:rPr>
              <a:t>Limitations on in-home services: no contact </a:t>
            </a:r>
            <a:br>
              <a:rPr lang="en-US" dirty="0">
                <a:solidFill>
                  <a:schemeClr val="bg2"/>
                </a:solidFill>
              </a:rPr>
            </a:br>
            <a:r>
              <a:rPr lang="en-US" dirty="0">
                <a:solidFill>
                  <a:schemeClr val="bg2"/>
                </a:solidFill>
              </a:rPr>
              <a:t>services, telehealth, concerns about workers </a:t>
            </a:r>
            <a:br>
              <a:rPr lang="en-US" dirty="0">
                <a:solidFill>
                  <a:schemeClr val="bg2"/>
                </a:solidFill>
              </a:rPr>
            </a:br>
            <a:r>
              <a:rPr lang="en-US" dirty="0">
                <a:solidFill>
                  <a:schemeClr val="bg2"/>
                </a:solidFill>
              </a:rPr>
              <a:t>entering the home</a:t>
            </a:r>
          </a:p>
          <a:p>
            <a:r>
              <a:rPr lang="en-US" dirty="0">
                <a:solidFill>
                  <a:schemeClr val="bg2"/>
                </a:solidFill>
              </a:rPr>
              <a:t>Transition to virtual service delivery</a:t>
            </a:r>
          </a:p>
          <a:p>
            <a:pPr lvl="1"/>
            <a:r>
              <a:rPr lang="en-US" b="1" i="1" dirty="0">
                <a:solidFill>
                  <a:schemeClr val="bg2"/>
                </a:solidFill>
              </a:rPr>
              <a:t>But long-standing digital divide issues</a:t>
            </a:r>
          </a:p>
        </p:txBody>
      </p:sp>
      <p:sp>
        <p:nvSpPr>
          <p:cNvPr id="4" name="Slide Number Placeholder 3"/>
          <p:cNvSpPr>
            <a:spLocks noGrp="1"/>
          </p:cNvSpPr>
          <p:nvPr>
            <p:ph type="sldNum" sz="quarter" idx="12"/>
          </p:nvPr>
        </p:nvSpPr>
        <p:spPr/>
        <p:txBody>
          <a:bodyPr/>
          <a:lstStyle/>
          <a:p>
            <a:pPr defTabSz="609585"/>
            <a:fld id="{ED076490-EB40-A641-A897-AD17FAA32DF9}" type="slidenum">
              <a:rPr lang="en-US">
                <a:solidFill>
                  <a:prstClr val="white"/>
                </a:solidFill>
              </a:rPr>
              <a:pPr defTabSz="609585"/>
              <a:t>10</a:t>
            </a:fld>
            <a:endParaRPr lang="en-US" dirty="0">
              <a:solidFill>
                <a:prstClr val="white"/>
              </a:solidFill>
            </a:endParaRPr>
          </a:p>
        </p:txBody>
      </p:sp>
      <p:pic>
        <p:nvPicPr>
          <p:cNvPr id="6" name="Picture 5" descr="A picture containing cake, fruit, decorated&#10;&#10;Description automatically generated">
            <a:extLst>
              <a:ext uri="{FF2B5EF4-FFF2-40B4-BE49-F238E27FC236}">
                <a16:creationId xmlns:a16="http://schemas.microsoft.com/office/drawing/2014/main" id="{F61FD7F5-E5D3-4B0B-AB79-5E910EDD1F66}"/>
              </a:ext>
            </a:extLst>
          </p:cNvPr>
          <p:cNvPicPr>
            <a:picLocks noChangeAspect="1"/>
          </p:cNvPicPr>
          <p:nvPr/>
        </p:nvPicPr>
        <p:blipFill>
          <a:blip r:embed="rId3"/>
          <a:stretch>
            <a:fillRect/>
          </a:stretch>
        </p:blipFill>
        <p:spPr>
          <a:xfrm>
            <a:off x="6515103" y="3665945"/>
            <a:ext cx="2575452" cy="1448692"/>
          </a:xfrm>
          <a:prstGeom prst="rect">
            <a:avLst/>
          </a:prstGeom>
        </p:spPr>
      </p:pic>
    </p:spTree>
    <p:extLst>
      <p:ext uri="{BB962C8B-B14F-4D97-AF65-F5344CB8AC3E}">
        <p14:creationId xmlns:p14="http://schemas.microsoft.com/office/powerpoint/2010/main" val="3791092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367" y="271605"/>
            <a:ext cx="8229600" cy="915344"/>
          </a:xfrm>
        </p:spPr>
        <p:txBody>
          <a:bodyPr>
            <a:noAutofit/>
          </a:bodyPr>
          <a:lstStyle/>
          <a:p>
            <a:r>
              <a:rPr lang="en-US" sz="3200" dirty="0"/>
              <a:t>COVID-19 and Social Isolation:</a:t>
            </a:r>
            <a:br>
              <a:rPr lang="en-US" sz="3200" dirty="0"/>
            </a:br>
            <a:r>
              <a:rPr lang="en-US" sz="3200" dirty="0"/>
              <a:t>Impacts on Residential Settings</a:t>
            </a:r>
          </a:p>
        </p:txBody>
      </p:sp>
      <p:sp>
        <p:nvSpPr>
          <p:cNvPr id="3" name="Content Placeholder 2"/>
          <p:cNvSpPr>
            <a:spLocks noGrp="1"/>
          </p:cNvSpPr>
          <p:nvPr>
            <p:ph idx="1"/>
          </p:nvPr>
        </p:nvSpPr>
        <p:spPr>
          <a:xfrm>
            <a:off x="457200" y="1920876"/>
            <a:ext cx="8229600" cy="3530600"/>
          </a:xfrm>
        </p:spPr>
        <p:txBody>
          <a:bodyPr>
            <a:normAutofit/>
          </a:bodyPr>
          <a:lstStyle/>
          <a:p>
            <a:r>
              <a:rPr lang="en-US" sz="2800" dirty="0">
                <a:solidFill>
                  <a:schemeClr val="bg2"/>
                </a:solidFill>
              </a:rPr>
              <a:t>Visitor restrictions</a:t>
            </a:r>
          </a:p>
          <a:p>
            <a:endParaRPr lang="en-US" sz="2800" dirty="0">
              <a:solidFill>
                <a:schemeClr val="bg2"/>
              </a:solidFill>
            </a:endParaRPr>
          </a:p>
          <a:p>
            <a:pPr>
              <a:spcBef>
                <a:spcPts val="0"/>
              </a:spcBef>
            </a:pPr>
            <a:r>
              <a:rPr lang="en-US" sz="2800" dirty="0">
                <a:solidFill>
                  <a:schemeClr val="bg2"/>
                </a:solidFill>
              </a:rPr>
              <a:t>Lack of physical contact with </a:t>
            </a:r>
          </a:p>
          <a:p>
            <a:pPr marL="0" indent="0">
              <a:spcBef>
                <a:spcPts val="0"/>
              </a:spcBef>
              <a:buNone/>
            </a:pPr>
            <a:r>
              <a:rPr lang="en-US" sz="2800" dirty="0">
                <a:solidFill>
                  <a:schemeClr val="bg2"/>
                </a:solidFill>
              </a:rPr>
              <a:t>   family and other loved ones</a:t>
            </a:r>
          </a:p>
          <a:p>
            <a:pPr marL="0" indent="0">
              <a:spcBef>
                <a:spcPts val="0"/>
              </a:spcBef>
              <a:buNone/>
            </a:pPr>
            <a:endParaRPr lang="en-US" sz="2800" dirty="0">
              <a:solidFill>
                <a:schemeClr val="bg2"/>
              </a:solidFill>
            </a:endParaRPr>
          </a:p>
          <a:p>
            <a:pPr>
              <a:spcBef>
                <a:spcPts val="0"/>
              </a:spcBef>
            </a:pPr>
            <a:r>
              <a:rPr lang="en-US" sz="2800" dirty="0">
                <a:solidFill>
                  <a:schemeClr val="bg2"/>
                </a:solidFill>
              </a:rPr>
              <a:t>Restrictions on communal and </a:t>
            </a:r>
          </a:p>
          <a:p>
            <a:pPr marL="0" indent="0">
              <a:spcBef>
                <a:spcPts val="0"/>
              </a:spcBef>
              <a:buNone/>
            </a:pPr>
            <a:r>
              <a:rPr lang="en-US" sz="2800" dirty="0">
                <a:solidFill>
                  <a:schemeClr val="bg2"/>
                </a:solidFill>
              </a:rPr>
              <a:t>   community activities </a:t>
            </a:r>
          </a:p>
          <a:p>
            <a:pPr marL="0" indent="0">
              <a:spcBef>
                <a:spcPts val="0"/>
              </a:spcBef>
              <a:buNone/>
            </a:pPr>
            <a:endParaRPr lang="en-US" dirty="0">
              <a:solidFill>
                <a:schemeClr val="bg2"/>
              </a:solidFill>
            </a:endParaRPr>
          </a:p>
          <a:p>
            <a:pPr marL="0" indent="0">
              <a:spcBef>
                <a:spcPts val="0"/>
              </a:spcBef>
              <a:buNone/>
            </a:pPr>
            <a:endParaRPr lang="en-US" sz="1400" dirty="0"/>
          </a:p>
          <a:p>
            <a:pPr marL="0" indent="0">
              <a:spcBef>
                <a:spcPts val="0"/>
              </a:spcBef>
              <a:buNone/>
            </a:pPr>
            <a:endParaRPr lang="en-US" dirty="0">
              <a:solidFill>
                <a:schemeClr val="bg2"/>
              </a:solidFill>
            </a:endParaRPr>
          </a:p>
        </p:txBody>
      </p:sp>
      <p:sp>
        <p:nvSpPr>
          <p:cNvPr id="4" name="Slide Number Placeholder 3"/>
          <p:cNvSpPr>
            <a:spLocks noGrp="1"/>
          </p:cNvSpPr>
          <p:nvPr>
            <p:ph type="sldNum" sz="quarter" idx="12"/>
          </p:nvPr>
        </p:nvSpPr>
        <p:spPr/>
        <p:txBody>
          <a:bodyPr/>
          <a:lstStyle/>
          <a:p>
            <a:pPr defTabSz="609585"/>
            <a:fld id="{ED076490-EB40-A641-A897-AD17FAA32DF9}" type="slidenum">
              <a:rPr lang="en-US">
                <a:solidFill>
                  <a:prstClr val="white"/>
                </a:solidFill>
              </a:rPr>
              <a:pPr defTabSz="609585"/>
              <a:t>11</a:t>
            </a:fld>
            <a:endParaRPr lang="en-US" dirty="0">
              <a:solidFill>
                <a:prstClr val="white"/>
              </a:solidFill>
            </a:endParaRPr>
          </a:p>
        </p:txBody>
      </p:sp>
      <p:pic>
        <p:nvPicPr>
          <p:cNvPr id="7" name="Picture 6">
            <a:extLst>
              <a:ext uri="{FF2B5EF4-FFF2-40B4-BE49-F238E27FC236}">
                <a16:creationId xmlns:a16="http://schemas.microsoft.com/office/drawing/2014/main" id="{CDFAC4B4-0948-4A15-8B9A-E0DC2452F84D}"/>
              </a:ext>
            </a:extLst>
          </p:cNvPr>
          <p:cNvPicPr>
            <a:picLocks noChangeAspect="1"/>
          </p:cNvPicPr>
          <p:nvPr/>
        </p:nvPicPr>
        <p:blipFill>
          <a:blip r:embed="rId3"/>
          <a:stretch>
            <a:fillRect/>
          </a:stretch>
        </p:blipFill>
        <p:spPr>
          <a:xfrm>
            <a:off x="6401444" y="1982789"/>
            <a:ext cx="2208523" cy="3314699"/>
          </a:xfrm>
          <a:prstGeom prst="rect">
            <a:avLst/>
          </a:prstGeom>
        </p:spPr>
      </p:pic>
    </p:spTree>
    <p:extLst>
      <p:ext uri="{BB962C8B-B14F-4D97-AF65-F5344CB8AC3E}">
        <p14:creationId xmlns:p14="http://schemas.microsoft.com/office/powerpoint/2010/main" val="2470967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9044-15A9-4D57-8C07-508A14DDD682}"/>
              </a:ext>
            </a:extLst>
          </p:cNvPr>
          <p:cNvSpPr>
            <a:spLocks noGrp="1"/>
          </p:cNvSpPr>
          <p:nvPr>
            <p:ph type="title"/>
          </p:nvPr>
        </p:nvSpPr>
        <p:spPr/>
        <p:txBody>
          <a:bodyPr>
            <a:noAutofit/>
          </a:bodyPr>
          <a:lstStyle/>
          <a:p>
            <a:r>
              <a:rPr lang="en-US" sz="3200" dirty="0"/>
              <a:t>Social Isolation:</a:t>
            </a:r>
            <a:br>
              <a:rPr lang="en-US" sz="3200" dirty="0"/>
            </a:br>
            <a:r>
              <a:rPr lang="en-US" sz="3200" dirty="0"/>
              <a:t>States and Communities Respond</a:t>
            </a:r>
          </a:p>
        </p:txBody>
      </p:sp>
      <p:sp>
        <p:nvSpPr>
          <p:cNvPr id="3" name="Content Placeholder 2">
            <a:extLst>
              <a:ext uri="{FF2B5EF4-FFF2-40B4-BE49-F238E27FC236}">
                <a16:creationId xmlns:a16="http://schemas.microsoft.com/office/drawing/2014/main" id="{B73B1363-5AE9-4375-BDC6-C2D5D2E49D9D}"/>
              </a:ext>
            </a:extLst>
          </p:cNvPr>
          <p:cNvSpPr>
            <a:spLocks noGrp="1"/>
          </p:cNvSpPr>
          <p:nvPr>
            <p:ph idx="1"/>
          </p:nvPr>
        </p:nvSpPr>
        <p:spPr/>
        <p:txBody>
          <a:bodyPr>
            <a:normAutofit/>
          </a:bodyPr>
          <a:lstStyle/>
          <a:p>
            <a:r>
              <a:rPr lang="en-US" sz="2800" dirty="0">
                <a:solidFill>
                  <a:schemeClr val="bg2"/>
                </a:solidFill>
              </a:rPr>
              <a:t>Resource: Addressing Social                     Isolation for Older Adults During                       the COVID-19 Crisis</a:t>
            </a:r>
          </a:p>
          <a:p>
            <a:r>
              <a:rPr lang="en-US" sz="2800" dirty="0">
                <a:solidFill>
                  <a:schemeClr val="bg2"/>
                </a:solidFill>
              </a:rPr>
              <a:t>Compilation of state and                      community responses to social                   isolation concerns </a:t>
            </a:r>
          </a:p>
          <a:p>
            <a:pPr marL="0" indent="0">
              <a:buNone/>
            </a:pPr>
            <a:br>
              <a:rPr lang="en-US" sz="2000" dirty="0">
                <a:hlinkClick r:id="rId3">
                  <a:extLst>
                    <a:ext uri="{A12FA001-AC4F-418D-AE19-62706E023703}">
                      <ahyp:hlinkClr xmlns:ahyp="http://schemas.microsoft.com/office/drawing/2018/hyperlinkcolor" val="tx"/>
                    </a:ext>
                  </a:extLst>
                </a:hlinkClick>
              </a:rPr>
            </a:br>
            <a:r>
              <a:rPr lang="en-US" sz="2000" dirty="0">
                <a:hlinkClick r:id="rId3">
                  <a:extLst>
                    <a:ext uri="{A12FA001-AC4F-418D-AE19-62706E023703}">
                      <ahyp:hlinkClr xmlns:ahyp="http://schemas.microsoft.com/office/drawing/2018/hyperlinkcolor" val="tx"/>
                    </a:ext>
                  </a:extLst>
                </a:hlinkClick>
              </a:rPr>
              <a:t>http://www.advancingstates.org/initiatives/covid-19-resources/advancing-states-resources</a:t>
            </a:r>
            <a:endParaRPr lang="en-US" sz="2000" dirty="0"/>
          </a:p>
          <a:p>
            <a:endParaRPr lang="en-US" sz="2800" dirty="0">
              <a:solidFill>
                <a:schemeClr val="bg2"/>
              </a:solidFill>
            </a:endParaRPr>
          </a:p>
        </p:txBody>
      </p:sp>
      <p:sp>
        <p:nvSpPr>
          <p:cNvPr id="4" name="Slide Number Placeholder 3">
            <a:extLst>
              <a:ext uri="{FF2B5EF4-FFF2-40B4-BE49-F238E27FC236}">
                <a16:creationId xmlns:a16="http://schemas.microsoft.com/office/drawing/2014/main" id="{6FD5BD1C-8074-49E2-A396-E7593C619A05}"/>
              </a:ext>
            </a:extLst>
          </p:cNvPr>
          <p:cNvSpPr>
            <a:spLocks noGrp="1"/>
          </p:cNvSpPr>
          <p:nvPr>
            <p:ph type="sldNum" sz="quarter" idx="12"/>
          </p:nvPr>
        </p:nvSpPr>
        <p:spPr/>
        <p:txBody>
          <a:bodyPr/>
          <a:lstStyle/>
          <a:p>
            <a:pPr defTabSz="609585"/>
            <a:fld id="{ED076490-EB40-A641-A897-AD17FAA32DF9}" type="slidenum">
              <a:rPr lang="en-US">
                <a:solidFill>
                  <a:prstClr val="white"/>
                </a:solidFill>
              </a:rPr>
              <a:pPr defTabSz="609585"/>
              <a:t>12</a:t>
            </a:fld>
            <a:endParaRPr lang="en-US" dirty="0">
              <a:solidFill>
                <a:prstClr val="white"/>
              </a:solidFill>
            </a:endParaRPr>
          </a:p>
        </p:txBody>
      </p:sp>
      <p:pic>
        <p:nvPicPr>
          <p:cNvPr id="6" name="Content Placeholder 5" descr="Graphical user interface, website&#10;&#10;Description automatically generated">
            <a:extLst>
              <a:ext uri="{FF2B5EF4-FFF2-40B4-BE49-F238E27FC236}">
                <a16:creationId xmlns:a16="http://schemas.microsoft.com/office/drawing/2014/main" id="{93F5EC9F-53ED-4841-BF68-4B5B3DD535AE}"/>
              </a:ext>
            </a:extLst>
          </p:cNvPr>
          <p:cNvPicPr>
            <a:picLocks noChangeAspect="1"/>
          </p:cNvPicPr>
          <p:nvPr/>
        </p:nvPicPr>
        <p:blipFill>
          <a:blip r:embed="rId4"/>
          <a:stretch>
            <a:fillRect/>
          </a:stretch>
        </p:blipFill>
        <p:spPr>
          <a:xfrm>
            <a:off x="6458712" y="2057404"/>
            <a:ext cx="2228088" cy="2867025"/>
          </a:xfrm>
          <a:prstGeom prst="rect">
            <a:avLst/>
          </a:prstGeom>
        </p:spPr>
      </p:pic>
    </p:spTree>
    <p:extLst>
      <p:ext uri="{BB962C8B-B14F-4D97-AF65-F5344CB8AC3E}">
        <p14:creationId xmlns:p14="http://schemas.microsoft.com/office/powerpoint/2010/main" val="4217082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6DDB1-1F64-4C36-9BDC-76FF8582A55C}"/>
              </a:ext>
            </a:extLst>
          </p:cNvPr>
          <p:cNvSpPr>
            <a:spLocks noGrp="1"/>
          </p:cNvSpPr>
          <p:nvPr>
            <p:ph type="title"/>
          </p:nvPr>
        </p:nvSpPr>
        <p:spPr/>
        <p:txBody>
          <a:bodyPr>
            <a:normAutofit fontScale="90000"/>
          </a:bodyPr>
          <a:lstStyle/>
          <a:p>
            <a:r>
              <a:rPr lang="en-US" dirty="0"/>
              <a:t>Social Isolation:</a:t>
            </a:r>
            <a:br>
              <a:rPr lang="en-US" dirty="0"/>
            </a:br>
            <a:r>
              <a:rPr lang="en-US" dirty="0"/>
              <a:t>National Efforts </a:t>
            </a:r>
          </a:p>
        </p:txBody>
      </p:sp>
      <p:sp>
        <p:nvSpPr>
          <p:cNvPr id="3" name="Content Placeholder 2">
            <a:extLst>
              <a:ext uri="{FF2B5EF4-FFF2-40B4-BE49-F238E27FC236}">
                <a16:creationId xmlns:a16="http://schemas.microsoft.com/office/drawing/2014/main" id="{E1DA6496-54B7-4BA2-B2A5-E9DE0936ED34}"/>
              </a:ext>
            </a:extLst>
          </p:cNvPr>
          <p:cNvSpPr>
            <a:spLocks noGrp="1"/>
          </p:cNvSpPr>
          <p:nvPr>
            <p:ph idx="1"/>
          </p:nvPr>
        </p:nvSpPr>
        <p:spPr/>
        <p:txBody>
          <a:bodyPr>
            <a:normAutofit/>
          </a:bodyPr>
          <a:lstStyle/>
          <a:p>
            <a:pPr>
              <a:buFont typeface="Arial" panose="020B0604020202020204" pitchFamily="34" charset="0"/>
              <a:buChar char="•"/>
            </a:pPr>
            <a:r>
              <a:rPr lang="en-US" sz="2400" dirty="0">
                <a:solidFill>
                  <a:schemeClr val="bg2"/>
                </a:solidFill>
              </a:rPr>
              <a:t>Commit to Connect (</a:t>
            </a:r>
            <a:r>
              <a:rPr lang="en-US" sz="2400" dirty="0"/>
              <a:t>acl.gov/CommitToConnect</a:t>
            </a:r>
            <a:r>
              <a:rPr lang="en-US" sz="2400" dirty="0">
                <a:solidFill>
                  <a:schemeClr val="bg2"/>
                </a:solidFill>
              </a:rPr>
              <a:t>)</a:t>
            </a:r>
          </a:p>
          <a:p>
            <a:pPr lvl="1">
              <a:buFont typeface="Wingdings" panose="05000000000000000000" pitchFamily="2" charset="2"/>
              <a:buChar char="Ø"/>
            </a:pPr>
            <a:r>
              <a:rPr lang="en-US" sz="2000" dirty="0">
                <a:solidFill>
                  <a:schemeClr val="bg2"/>
                </a:solidFill>
              </a:rPr>
              <a:t>A new public-private partnership to </a:t>
            </a:r>
            <a:br>
              <a:rPr lang="en-US" sz="2000" dirty="0">
                <a:solidFill>
                  <a:schemeClr val="bg2"/>
                </a:solidFill>
              </a:rPr>
            </a:br>
            <a:r>
              <a:rPr lang="en-US" sz="2000" dirty="0">
                <a:solidFill>
                  <a:schemeClr val="bg2"/>
                </a:solidFill>
              </a:rPr>
              <a:t>connect older adults and people with </a:t>
            </a:r>
            <a:br>
              <a:rPr lang="en-US" sz="2000" dirty="0">
                <a:solidFill>
                  <a:schemeClr val="bg2"/>
                </a:solidFill>
              </a:rPr>
            </a:br>
            <a:r>
              <a:rPr lang="en-US" sz="2000" dirty="0">
                <a:solidFill>
                  <a:schemeClr val="bg2"/>
                </a:solidFill>
              </a:rPr>
              <a:t>disabilities with services and supports </a:t>
            </a:r>
            <a:br>
              <a:rPr lang="en-US" sz="2000" dirty="0">
                <a:solidFill>
                  <a:schemeClr val="bg2"/>
                </a:solidFill>
              </a:rPr>
            </a:br>
            <a:r>
              <a:rPr lang="en-US" sz="2000" dirty="0">
                <a:solidFill>
                  <a:schemeClr val="bg2"/>
                </a:solidFill>
              </a:rPr>
              <a:t>to build social connections</a:t>
            </a:r>
          </a:p>
          <a:p>
            <a:r>
              <a:rPr lang="en-US" sz="2400" dirty="0">
                <a:solidFill>
                  <a:schemeClr val="bg2"/>
                </a:solidFill>
              </a:rPr>
              <a:t>AARP Foundation connect 2 affect </a:t>
            </a:r>
          </a:p>
          <a:p>
            <a:pPr marL="0" indent="0">
              <a:buNone/>
            </a:pPr>
            <a:r>
              <a:rPr lang="en-US" sz="2400" dirty="0">
                <a:solidFill>
                  <a:schemeClr val="bg2"/>
                </a:solidFill>
              </a:rPr>
              <a:t>	</a:t>
            </a:r>
            <a:r>
              <a:rPr lang="en-US" sz="2400" dirty="0"/>
              <a:t>connect2affect.org/</a:t>
            </a:r>
          </a:p>
          <a:p>
            <a:r>
              <a:rPr lang="en-US" sz="2400" dirty="0" err="1">
                <a:solidFill>
                  <a:schemeClr val="bg2"/>
                </a:solidFill>
              </a:rPr>
              <a:t>engAGED</a:t>
            </a:r>
            <a:r>
              <a:rPr lang="en-US" sz="2400" dirty="0">
                <a:solidFill>
                  <a:schemeClr val="bg2"/>
                </a:solidFill>
              </a:rPr>
              <a:t> National Resource Center </a:t>
            </a:r>
          </a:p>
          <a:p>
            <a:pPr marL="0" indent="0">
              <a:buNone/>
            </a:pPr>
            <a:r>
              <a:rPr lang="en-US" sz="2400" dirty="0">
                <a:solidFill>
                  <a:schemeClr val="bg2"/>
                </a:solidFill>
              </a:rPr>
              <a:t>	</a:t>
            </a:r>
            <a:r>
              <a:rPr lang="en-US" sz="2400" dirty="0"/>
              <a:t>engagingolderadults.org/</a:t>
            </a:r>
          </a:p>
        </p:txBody>
      </p:sp>
      <p:sp>
        <p:nvSpPr>
          <p:cNvPr id="4" name="Slide Number Placeholder 3">
            <a:extLst>
              <a:ext uri="{FF2B5EF4-FFF2-40B4-BE49-F238E27FC236}">
                <a16:creationId xmlns:a16="http://schemas.microsoft.com/office/drawing/2014/main" id="{B7B3906C-311A-4B0E-B10F-6A10190B60FD}"/>
              </a:ext>
            </a:extLst>
          </p:cNvPr>
          <p:cNvSpPr>
            <a:spLocks noGrp="1"/>
          </p:cNvSpPr>
          <p:nvPr>
            <p:ph type="sldNum" sz="quarter" idx="12"/>
          </p:nvPr>
        </p:nvSpPr>
        <p:spPr/>
        <p:txBody>
          <a:bodyPr/>
          <a:lstStyle/>
          <a:p>
            <a:pPr defTabSz="609585"/>
            <a:fld id="{ED076490-EB40-A641-A897-AD17FAA32DF9}" type="slidenum">
              <a:rPr lang="en-US">
                <a:solidFill>
                  <a:prstClr val="white"/>
                </a:solidFill>
              </a:rPr>
              <a:pPr defTabSz="609585"/>
              <a:t>13</a:t>
            </a:fld>
            <a:endParaRPr lang="en-US" dirty="0">
              <a:solidFill>
                <a:prstClr val="white"/>
              </a:solidFill>
            </a:endParaRPr>
          </a:p>
        </p:txBody>
      </p:sp>
      <p:pic>
        <p:nvPicPr>
          <p:cNvPr id="5" name="Picture 4">
            <a:extLst>
              <a:ext uri="{FF2B5EF4-FFF2-40B4-BE49-F238E27FC236}">
                <a16:creationId xmlns:a16="http://schemas.microsoft.com/office/drawing/2014/main" id="{E5ED4E69-1327-46BB-9BD4-98E7EBA24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310" y="2534140"/>
            <a:ext cx="2190343" cy="2628411"/>
          </a:xfrm>
          <a:prstGeom prst="rect">
            <a:avLst/>
          </a:prstGeom>
        </p:spPr>
      </p:pic>
    </p:spTree>
    <p:extLst>
      <p:ext uri="{BB962C8B-B14F-4D97-AF65-F5344CB8AC3E}">
        <p14:creationId xmlns:p14="http://schemas.microsoft.com/office/powerpoint/2010/main" val="186338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14873" y="4643631"/>
            <a:ext cx="6916627" cy="1326528"/>
          </a:xfrm>
        </p:spPr>
        <p:txBody>
          <a:bodyPr>
            <a:normAutofit/>
          </a:bodyPr>
          <a:lstStyle/>
          <a:p>
            <a:r>
              <a:rPr lang="en-US" sz="2400" dirty="0"/>
              <a:t>For more information, please visit us at </a:t>
            </a:r>
            <a:r>
              <a:rPr lang="en-US" sz="2400" dirty="0">
                <a:hlinkClick r:id="rId3"/>
              </a:rPr>
              <a:t>http://www.advancingstates.org/</a:t>
            </a:r>
            <a:endParaRPr lang="en-US" sz="2400" dirty="0"/>
          </a:p>
        </p:txBody>
      </p:sp>
    </p:spTree>
    <p:extLst>
      <p:ext uri="{BB962C8B-B14F-4D97-AF65-F5344CB8AC3E}">
        <p14:creationId xmlns:p14="http://schemas.microsoft.com/office/powerpoint/2010/main" val="2156747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8F9A62-8AE8-4FD3-BAF3-A95E9F5632E4}"/>
              </a:ext>
            </a:extLst>
          </p:cNvPr>
          <p:cNvSpPr>
            <a:spLocks noGrp="1"/>
          </p:cNvSpPr>
          <p:nvPr>
            <p:ph type="ctrTitle"/>
          </p:nvPr>
        </p:nvSpPr>
        <p:spPr/>
        <p:txBody>
          <a:bodyPr>
            <a:normAutofit/>
          </a:bodyPr>
          <a:lstStyle/>
          <a:p>
            <a:r>
              <a:rPr lang="en-US" sz="5500" dirty="0"/>
              <a:t>NCI-AD Data and Social Connectedness</a:t>
            </a:r>
          </a:p>
        </p:txBody>
      </p:sp>
      <p:sp>
        <p:nvSpPr>
          <p:cNvPr id="8" name="Subtitle 7">
            <a:extLst>
              <a:ext uri="{FF2B5EF4-FFF2-40B4-BE49-F238E27FC236}">
                <a16:creationId xmlns:a16="http://schemas.microsoft.com/office/drawing/2014/main" id="{B5A5F0D4-5287-4E4E-80F4-6D3934F4D9A3}"/>
              </a:ext>
            </a:extLst>
          </p:cNvPr>
          <p:cNvSpPr>
            <a:spLocks noGrp="1"/>
          </p:cNvSpPr>
          <p:nvPr>
            <p:ph type="subTitle" idx="1"/>
          </p:nvPr>
        </p:nvSpPr>
        <p:spPr/>
        <p:txBody>
          <a:bodyPr/>
          <a:lstStyle/>
          <a:p>
            <a:r>
              <a:rPr lang="en-US" dirty="0"/>
              <a:t>A closer look</a:t>
            </a:r>
          </a:p>
        </p:txBody>
      </p:sp>
      <p:sp>
        <p:nvSpPr>
          <p:cNvPr id="5" name="Footer Placeholder 4">
            <a:extLst>
              <a:ext uri="{FF2B5EF4-FFF2-40B4-BE49-F238E27FC236}">
                <a16:creationId xmlns:a16="http://schemas.microsoft.com/office/drawing/2014/main" id="{2D03F9B8-DCBF-4F73-BD2D-2DAD80C1EB69}"/>
              </a:ext>
            </a:extLst>
          </p:cNvPr>
          <p:cNvSpPr>
            <a:spLocks noGrp="1"/>
          </p:cNvSpPr>
          <p:nvPr>
            <p:ph type="ftr" sz="quarter" idx="4294967295"/>
          </p:nvPr>
        </p:nvSpPr>
        <p:spPr>
          <a:xfrm>
            <a:off x="2" y="6459540"/>
            <a:ext cx="5559425" cy="365125"/>
          </a:xfrm>
        </p:spPr>
        <p:txBody>
          <a:bodyPr/>
          <a:lstStyle/>
          <a:p>
            <a:r>
              <a:rPr lang="en-US"/>
              <a:t>National Core Indicators - Aging and Disabilities</a:t>
            </a:r>
            <a:endParaRPr lang="en-US" dirty="0"/>
          </a:p>
        </p:txBody>
      </p:sp>
      <p:sp>
        <p:nvSpPr>
          <p:cNvPr id="6" name="Slide Number Placeholder 5">
            <a:extLst>
              <a:ext uri="{FF2B5EF4-FFF2-40B4-BE49-F238E27FC236}">
                <a16:creationId xmlns:a16="http://schemas.microsoft.com/office/drawing/2014/main" id="{B6CA90AD-EA85-4660-883C-F6B4A3D6D8BA}"/>
              </a:ext>
            </a:extLst>
          </p:cNvPr>
          <p:cNvSpPr>
            <a:spLocks noGrp="1"/>
          </p:cNvSpPr>
          <p:nvPr>
            <p:ph type="sldNum" sz="quarter" idx="4294967295"/>
          </p:nvPr>
        </p:nvSpPr>
        <p:spPr>
          <a:xfrm>
            <a:off x="8159750" y="6459540"/>
            <a:ext cx="984250" cy="365125"/>
          </a:xfrm>
        </p:spPr>
        <p:txBody>
          <a:bodyPr/>
          <a:lstStyle/>
          <a:p>
            <a:fld id="{69A5F555-58CE-45E6-938E-77EBA57E5C55}" type="slidenum">
              <a:rPr lang="en-US" smtClean="0"/>
              <a:t>15</a:t>
            </a:fld>
            <a:endParaRPr lang="en-US" dirty="0"/>
          </a:p>
        </p:txBody>
      </p:sp>
    </p:spTree>
    <p:extLst>
      <p:ext uri="{BB962C8B-B14F-4D97-AF65-F5344CB8AC3E}">
        <p14:creationId xmlns:p14="http://schemas.microsoft.com/office/powerpoint/2010/main" val="634137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E1F5-796F-4617-B2BC-4D5B718DB819}"/>
              </a:ext>
            </a:extLst>
          </p:cNvPr>
          <p:cNvSpPr>
            <a:spLocks noGrp="1"/>
          </p:cNvSpPr>
          <p:nvPr>
            <p:ph type="title"/>
          </p:nvPr>
        </p:nvSpPr>
        <p:spPr>
          <a:xfrm>
            <a:off x="342900" y="594359"/>
            <a:ext cx="2400300" cy="2286000"/>
          </a:xfrm>
        </p:spPr>
        <p:txBody>
          <a:bodyPr anchor="b">
            <a:normAutofit/>
          </a:bodyPr>
          <a:lstStyle/>
          <a:p>
            <a:r>
              <a:rPr lang="en-US" sz="3600" dirty="0"/>
              <a:t>What is NCI-AD?</a:t>
            </a:r>
          </a:p>
        </p:txBody>
      </p:sp>
      <p:sp>
        <p:nvSpPr>
          <p:cNvPr id="3" name="Content Placeholder 2">
            <a:extLst>
              <a:ext uri="{FF2B5EF4-FFF2-40B4-BE49-F238E27FC236}">
                <a16:creationId xmlns:a16="http://schemas.microsoft.com/office/drawing/2014/main" id="{AEFA5C0A-5DE6-4D60-ACF0-6AAA90F79AEC}"/>
              </a:ext>
            </a:extLst>
          </p:cNvPr>
          <p:cNvSpPr>
            <a:spLocks noGrp="1"/>
          </p:cNvSpPr>
          <p:nvPr>
            <p:ph idx="1"/>
          </p:nvPr>
        </p:nvSpPr>
        <p:spPr>
          <a:xfrm>
            <a:off x="3600450" y="731520"/>
            <a:ext cx="4869180" cy="5257800"/>
          </a:xfrm>
        </p:spPr>
        <p:txBody>
          <a:bodyPr>
            <a:normAutofit/>
          </a:bodyPr>
          <a:lstStyle/>
          <a:p>
            <a:r>
              <a:rPr lang="en-US" sz="2300" dirty="0"/>
              <a:t>A state-driven initiative for state Medicaid, aging, and disability agencies to track the performance and outcomes of their publicly funded LTSS programs</a:t>
            </a:r>
          </a:p>
          <a:p>
            <a:r>
              <a:rPr lang="en-US" sz="2300" dirty="0"/>
              <a:t>Relatively new – established in 2015</a:t>
            </a:r>
          </a:p>
          <a:p>
            <a:r>
              <a:rPr lang="en-US" sz="2300" dirty="0"/>
              <a:t>Valid and reliable set of performance indicators across 18 different domains</a:t>
            </a:r>
          </a:p>
          <a:p>
            <a:r>
              <a:rPr lang="en-US" sz="2300" dirty="0"/>
              <a:t>Information collected directly from older adults and people with physical disabilities </a:t>
            </a:r>
          </a:p>
          <a:p>
            <a:r>
              <a:rPr lang="en-US" sz="2300" dirty="0"/>
              <a:t>State and national reports posted on </a:t>
            </a:r>
            <a:r>
              <a:rPr lang="en-US" sz="2300" dirty="0">
                <a:hlinkClick r:id="rId3"/>
              </a:rPr>
              <a:t>www.nciad.org</a:t>
            </a:r>
            <a:r>
              <a:rPr lang="en-US" sz="2300" dirty="0"/>
              <a:t> </a:t>
            </a:r>
          </a:p>
          <a:p>
            <a:endParaRPr lang="en-US" sz="2300" dirty="0"/>
          </a:p>
        </p:txBody>
      </p:sp>
      <p:sp>
        <p:nvSpPr>
          <p:cNvPr id="22" name="Text Placeholder 3">
            <a:extLst>
              <a:ext uri="{FF2B5EF4-FFF2-40B4-BE49-F238E27FC236}">
                <a16:creationId xmlns:a16="http://schemas.microsoft.com/office/drawing/2014/main" id="{415794AD-149E-4671-82AB-6A5F3E91AA97}"/>
              </a:ext>
            </a:extLst>
          </p:cNvPr>
          <p:cNvSpPr>
            <a:spLocks noGrp="1"/>
          </p:cNvSpPr>
          <p:nvPr>
            <p:ph type="body" sz="half" idx="2"/>
          </p:nvPr>
        </p:nvSpPr>
        <p:spPr>
          <a:xfrm>
            <a:off x="342900" y="2926080"/>
            <a:ext cx="2400300" cy="3379124"/>
          </a:xfrm>
        </p:spPr>
        <p:txBody>
          <a:bodyPr/>
          <a:lstStyle/>
          <a:p>
            <a:endParaRPr lang="en-US"/>
          </a:p>
        </p:txBody>
      </p:sp>
      <p:sp>
        <p:nvSpPr>
          <p:cNvPr id="24" name="Footer Placeholder 4">
            <a:extLst>
              <a:ext uri="{FF2B5EF4-FFF2-40B4-BE49-F238E27FC236}">
                <a16:creationId xmlns:a16="http://schemas.microsoft.com/office/drawing/2014/main" id="{EDF2CDFC-8800-4C03-B694-00D082DB3240}"/>
              </a:ext>
            </a:extLst>
          </p:cNvPr>
          <p:cNvSpPr>
            <a:spLocks noGrp="1"/>
          </p:cNvSpPr>
          <p:nvPr>
            <p:ph type="ftr" sz="quarter" idx="11"/>
          </p:nvPr>
        </p:nvSpPr>
        <p:spPr>
          <a:xfrm>
            <a:off x="319315" y="6459792"/>
            <a:ext cx="6767289" cy="365125"/>
          </a:xfrm>
        </p:spPr>
        <p:txBody>
          <a:bodyPr/>
          <a:lstStyle/>
          <a:p>
            <a:pPr>
              <a:spcAft>
                <a:spcPts val="600"/>
              </a:spcAft>
            </a:pPr>
            <a:r>
              <a:rPr lang="en-US"/>
              <a:t>National Core Indicators - Aging and Disabilities</a:t>
            </a:r>
          </a:p>
        </p:txBody>
      </p:sp>
      <p:sp>
        <p:nvSpPr>
          <p:cNvPr id="17" name="Slide Number Placeholder 5">
            <a:extLst>
              <a:ext uri="{FF2B5EF4-FFF2-40B4-BE49-F238E27FC236}">
                <a16:creationId xmlns:a16="http://schemas.microsoft.com/office/drawing/2014/main" id="{70E9ABE6-187E-45D0-B64F-848CDE7221FD}"/>
              </a:ext>
            </a:extLst>
          </p:cNvPr>
          <p:cNvSpPr>
            <a:spLocks noGrp="1"/>
          </p:cNvSpPr>
          <p:nvPr>
            <p:ph type="sldNum" sz="quarter" idx="12"/>
          </p:nvPr>
        </p:nvSpPr>
        <p:spPr>
          <a:xfrm>
            <a:off x="7425348" y="6459792"/>
            <a:ext cx="984019" cy="365125"/>
          </a:xfrm>
        </p:spPr>
        <p:txBody>
          <a:bodyPr anchor="ctr">
            <a:normAutofit/>
          </a:bodyPr>
          <a:lstStyle/>
          <a:p>
            <a:pPr>
              <a:spcAft>
                <a:spcPts val="600"/>
              </a:spcAft>
            </a:pPr>
            <a:fld id="{69A5F555-58CE-45E6-938E-77EBA57E5C55}" type="slidenum">
              <a:rPr lang="en-US" smtClean="0"/>
              <a:pPr>
                <a:spcAft>
                  <a:spcPts val="600"/>
                </a:spcAft>
              </a:pPr>
              <a:t>16</a:t>
            </a:fld>
            <a:endParaRPr lang="en-US"/>
          </a:p>
        </p:txBody>
      </p:sp>
    </p:spTree>
    <p:extLst>
      <p:ext uri="{BB962C8B-B14F-4D97-AF65-F5344CB8AC3E}">
        <p14:creationId xmlns:p14="http://schemas.microsoft.com/office/powerpoint/2010/main" val="30977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2FFBD-D1DA-4DB1-8852-647DB497C21D}"/>
              </a:ext>
            </a:extLst>
          </p:cNvPr>
          <p:cNvSpPr>
            <a:spLocks noGrp="1"/>
          </p:cNvSpPr>
          <p:nvPr>
            <p:ph type="title"/>
          </p:nvPr>
        </p:nvSpPr>
        <p:spPr>
          <a:xfrm>
            <a:off x="342900" y="594361"/>
            <a:ext cx="4034996" cy="1629389"/>
          </a:xfrm>
        </p:spPr>
        <p:txBody>
          <a:bodyPr vert="horz" lIns="91440" tIns="45720" rIns="91440" bIns="45720" rtlCol="0" anchor="b">
            <a:normAutofit/>
          </a:bodyPr>
          <a:lstStyle/>
          <a:p>
            <a:r>
              <a:rPr lang="en-US" dirty="0"/>
              <a:t>2018-19 NCI-AD National Data: Quick Facts</a:t>
            </a:r>
            <a:br>
              <a:rPr lang="en-US" dirty="0"/>
            </a:br>
            <a:endParaRPr lang="en-US" dirty="0"/>
          </a:p>
        </p:txBody>
      </p:sp>
      <p:sp>
        <p:nvSpPr>
          <p:cNvPr id="15" name="Text Placeholder 1">
            <a:extLst>
              <a:ext uri="{FF2B5EF4-FFF2-40B4-BE49-F238E27FC236}">
                <a16:creationId xmlns:a16="http://schemas.microsoft.com/office/drawing/2014/main" id="{F51A9C39-54E1-4B49-9C05-75E71606B8A1}"/>
              </a:ext>
            </a:extLst>
          </p:cNvPr>
          <p:cNvSpPr txBox="1">
            <a:spLocks/>
          </p:cNvSpPr>
          <p:nvPr/>
        </p:nvSpPr>
        <p:spPr>
          <a:xfrm>
            <a:off x="342902" y="2223748"/>
            <a:ext cx="4034997" cy="3379124"/>
          </a:xfrm>
          <a:prstGeom prst="rect">
            <a:avLst/>
          </a:prstGeom>
        </p:spPr>
        <p:txBody>
          <a:bodyPr vert="horz" lIns="91440" tIns="45720" rIns="91440" bIns="45720" rtlCol="0">
            <a:normAutofit fontScale="92500"/>
          </a:bodyPr>
          <a:lstStyle>
            <a:lvl1pPr marL="257175" indent="-257175" algn="l" defTabSz="685800" rtl="0" eaLnBrk="1" latinLnBrk="0" hangingPunct="1">
              <a:lnSpc>
                <a:spcPct val="90000"/>
              </a:lnSpc>
              <a:spcBef>
                <a:spcPts val="450"/>
              </a:spcBef>
              <a:spcAft>
                <a:spcPts val="450"/>
              </a:spcAft>
              <a:buClr>
                <a:schemeClr val="accent1"/>
              </a:buClr>
              <a:buSzPct val="100000"/>
              <a:buFont typeface="Arial" panose="020B0604020202020204" pitchFamily="34" charset="0"/>
              <a:buChar char="•"/>
              <a:defRPr sz="2700" kern="1200">
                <a:solidFill>
                  <a:schemeClr val="tx1">
                    <a:lumMod val="75000"/>
                    <a:lumOff val="25000"/>
                  </a:schemeClr>
                </a:solidFill>
                <a:latin typeface="+mn-lt"/>
                <a:ea typeface="+mn-ea"/>
                <a:cs typeface="+mn-cs"/>
              </a:defRPr>
            </a:lvl1pPr>
            <a:lvl2pPr marL="511969" indent="-251222" algn="l" defTabSz="685800" rtl="0" eaLnBrk="1" latinLnBrk="0" hangingPunct="1">
              <a:lnSpc>
                <a:spcPct val="90000"/>
              </a:lnSpc>
              <a:spcBef>
                <a:spcPts val="450"/>
              </a:spcBef>
              <a:spcAft>
                <a:spcPts val="45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772716" indent="-260747" algn="l" defTabSz="685800" rtl="0" eaLnBrk="1" latinLnBrk="0" hangingPunct="1">
              <a:lnSpc>
                <a:spcPct val="90000"/>
              </a:lnSpc>
              <a:spcBef>
                <a:spcPts val="450"/>
              </a:spcBef>
              <a:spcAft>
                <a:spcPts val="45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033463" indent="-260747" algn="l" defTabSz="685800" rtl="0" eaLnBrk="1" latinLnBrk="0" hangingPunct="1">
              <a:lnSpc>
                <a:spcPct val="90000"/>
              </a:lnSpc>
              <a:spcBef>
                <a:spcPts val="450"/>
              </a:spcBef>
              <a:spcAft>
                <a:spcPts val="45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71600" indent="-338138" algn="l" defTabSz="685800" rtl="0" eaLnBrk="1" latinLnBrk="0" hangingPunct="1">
              <a:lnSpc>
                <a:spcPct val="90000"/>
              </a:lnSpc>
              <a:spcBef>
                <a:spcPts val="450"/>
              </a:spcBef>
              <a:spcAft>
                <a:spcPts val="45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r>
              <a:rPr lang="en-US" sz="2400" dirty="0">
                <a:solidFill>
                  <a:srgbClr val="FFFFFF"/>
                </a:solidFill>
              </a:rPr>
              <a:t>16 states total </a:t>
            </a:r>
          </a:p>
          <a:p>
            <a:r>
              <a:rPr lang="en-US" sz="2400" dirty="0">
                <a:solidFill>
                  <a:srgbClr val="FFFFFF"/>
                </a:solidFill>
              </a:rPr>
              <a:t>Over 14,000 people surveyed</a:t>
            </a:r>
          </a:p>
          <a:p>
            <a:pPr lvl="1"/>
            <a:r>
              <a:rPr lang="en-US" sz="1800" dirty="0">
                <a:solidFill>
                  <a:srgbClr val="FFFFFF"/>
                </a:solidFill>
              </a:rPr>
              <a:t>Older adults (65 and older)</a:t>
            </a:r>
          </a:p>
          <a:p>
            <a:pPr lvl="1"/>
            <a:r>
              <a:rPr lang="en-US" sz="1800" dirty="0">
                <a:solidFill>
                  <a:srgbClr val="FFFFFF"/>
                </a:solidFill>
              </a:rPr>
              <a:t>People with physical disabilities (18 and older)</a:t>
            </a:r>
          </a:p>
          <a:p>
            <a:r>
              <a:rPr lang="en-US" sz="2400" dirty="0">
                <a:solidFill>
                  <a:srgbClr val="FFFFFF"/>
                </a:solidFill>
              </a:rPr>
              <a:t>Data collected between June 1, 2018 – May 31, 2019</a:t>
            </a:r>
          </a:p>
          <a:p>
            <a:r>
              <a:rPr lang="en-US" sz="2400" dirty="0">
                <a:solidFill>
                  <a:srgbClr val="FFFFFF"/>
                </a:solidFill>
              </a:rPr>
              <a:t>Surveys conducted face to face </a:t>
            </a:r>
          </a:p>
        </p:txBody>
      </p:sp>
      <p:sp>
        <p:nvSpPr>
          <p:cNvPr id="24" name="Footer Placeholder 4">
            <a:extLst>
              <a:ext uri="{FF2B5EF4-FFF2-40B4-BE49-F238E27FC236}">
                <a16:creationId xmlns:a16="http://schemas.microsoft.com/office/drawing/2014/main" id="{388F5EA0-A6ED-4C6F-96D7-EA7C1E676F87}"/>
              </a:ext>
            </a:extLst>
          </p:cNvPr>
          <p:cNvSpPr>
            <a:spLocks noGrp="1"/>
          </p:cNvSpPr>
          <p:nvPr>
            <p:ph type="ftr" sz="quarter" idx="11"/>
          </p:nvPr>
        </p:nvSpPr>
        <p:spPr>
          <a:xfrm>
            <a:off x="319315" y="6459792"/>
            <a:ext cx="6767289" cy="365125"/>
          </a:xfrm>
        </p:spPr>
        <p:txBody>
          <a:bodyPr vert="horz" lIns="91440" tIns="45720" rIns="91440" bIns="45720" rtlCol="0" anchor="ctr">
            <a:normAutofit/>
          </a:bodyPr>
          <a:lstStyle/>
          <a:p>
            <a:pPr>
              <a:spcAft>
                <a:spcPts val="600"/>
              </a:spcAft>
            </a:pPr>
            <a:r>
              <a:rPr lang="en-US" b="1" kern="1200" cap="all" baseline="0">
                <a:latin typeface="+mn-lt"/>
                <a:ea typeface="+mn-ea"/>
                <a:cs typeface="+mn-cs"/>
              </a:rPr>
              <a:t>National Core Indicators - Aging and Disabilities</a:t>
            </a:r>
          </a:p>
        </p:txBody>
      </p:sp>
      <p:sp>
        <p:nvSpPr>
          <p:cNvPr id="26" name="Slide Number Placeholder 5">
            <a:extLst>
              <a:ext uri="{FF2B5EF4-FFF2-40B4-BE49-F238E27FC236}">
                <a16:creationId xmlns:a16="http://schemas.microsoft.com/office/drawing/2014/main" id="{5658E519-E4F1-448F-8688-3DC40C0C0DBB}"/>
              </a:ext>
            </a:extLst>
          </p:cNvPr>
          <p:cNvSpPr>
            <a:spLocks noGrp="1"/>
          </p:cNvSpPr>
          <p:nvPr>
            <p:ph type="sldNum" sz="quarter" idx="12"/>
          </p:nvPr>
        </p:nvSpPr>
        <p:spPr>
          <a:xfrm>
            <a:off x="7425348" y="6459792"/>
            <a:ext cx="984019" cy="365125"/>
          </a:xfrm>
        </p:spPr>
        <p:txBody>
          <a:bodyPr vert="horz" lIns="91440" tIns="45720" rIns="91440" bIns="45720" rtlCol="0" anchor="ctr">
            <a:normAutofit/>
          </a:bodyPr>
          <a:lstStyle/>
          <a:p>
            <a:pPr>
              <a:spcAft>
                <a:spcPts val="600"/>
              </a:spcAft>
            </a:pPr>
            <a:fld id="{69A5F555-58CE-45E6-938E-77EBA57E5C55}" type="slidenum">
              <a:rPr lang="en-US" smtClean="0"/>
              <a:pPr>
                <a:spcAft>
                  <a:spcPts val="600"/>
                </a:spcAft>
              </a:pPr>
              <a:t>17</a:t>
            </a:fld>
            <a:endParaRPr lang="en-US"/>
          </a:p>
        </p:txBody>
      </p:sp>
      <p:pic>
        <p:nvPicPr>
          <p:cNvPr id="39" name="Picture 38" descr="A picture containing outdoor, ground, person, sidewalk&#10;&#10;Description automatically generated">
            <a:extLst>
              <a:ext uri="{FF2B5EF4-FFF2-40B4-BE49-F238E27FC236}">
                <a16:creationId xmlns:a16="http://schemas.microsoft.com/office/drawing/2014/main" id="{5A21982E-7EE9-4D07-A281-0619FEAA8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771" y="3728323"/>
            <a:ext cx="3539331" cy="2359554"/>
          </a:xfrm>
          <a:prstGeom prst="rect">
            <a:avLst/>
          </a:prstGeom>
        </p:spPr>
      </p:pic>
      <p:pic>
        <p:nvPicPr>
          <p:cNvPr id="40" name="Picture 39" descr="A picture containing tree, outdoor, person, person&#10;&#10;Description automatically generated">
            <a:extLst>
              <a:ext uri="{FF2B5EF4-FFF2-40B4-BE49-F238E27FC236}">
                <a16:creationId xmlns:a16="http://schemas.microsoft.com/office/drawing/2014/main" id="{BC0234DD-41DD-4B03-9EE5-F58DAA05F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8515" y="940310"/>
            <a:ext cx="3552587" cy="2359554"/>
          </a:xfrm>
          <a:prstGeom prst="rect">
            <a:avLst/>
          </a:prstGeom>
        </p:spPr>
      </p:pic>
    </p:spTree>
    <p:extLst>
      <p:ext uri="{BB962C8B-B14F-4D97-AF65-F5344CB8AC3E}">
        <p14:creationId xmlns:p14="http://schemas.microsoft.com/office/powerpoint/2010/main" val="2447815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EC1A21-4B7C-4BD7-BED3-0488F3E864E0}"/>
              </a:ext>
            </a:extLst>
          </p:cNvPr>
          <p:cNvSpPr>
            <a:spLocks noGrp="1"/>
          </p:cNvSpPr>
          <p:nvPr>
            <p:ph type="ftr" sz="quarter" idx="11"/>
          </p:nvPr>
        </p:nvSpPr>
        <p:spPr/>
        <p:txBody>
          <a:bodyPr/>
          <a:lstStyle/>
          <a:p>
            <a:r>
              <a:rPr lang="en-US"/>
              <a:t>National Core Indicators - Aging and Disabilities</a:t>
            </a:r>
            <a:endParaRPr lang="en-US" dirty="0"/>
          </a:p>
        </p:txBody>
      </p:sp>
      <p:sp>
        <p:nvSpPr>
          <p:cNvPr id="3" name="Slide Number Placeholder 2">
            <a:extLst>
              <a:ext uri="{FF2B5EF4-FFF2-40B4-BE49-F238E27FC236}">
                <a16:creationId xmlns:a16="http://schemas.microsoft.com/office/drawing/2014/main" id="{548EA06F-04D2-4276-AF82-107971842A0C}"/>
              </a:ext>
            </a:extLst>
          </p:cNvPr>
          <p:cNvSpPr>
            <a:spLocks noGrp="1"/>
          </p:cNvSpPr>
          <p:nvPr>
            <p:ph type="sldNum" sz="quarter" idx="12"/>
          </p:nvPr>
        </p:nvSpPr>
        <p:spPr/>
        <p:txBody>
          <a:bodyPr/>
          <a:lstStyle/>
          <a:p>
            <a:fld id="{69A5F555-58CE-45E6-938E-77EBA57E5C55}" type="slidenum">
              <a:rPr lang="en-US" smtClean="0"/>
              <a:t>18</a:t>
            </a:fld>
            <a:endParaRPr lang="en-US" dirty="0"/>
          </a:p>
        </p:txBody>
      </p:sp>
      <p:sp>
        <p:nvSpPr>
          <p:cNvPr id="5" name="Rectangle: Rounded Corners 4">
            <a:extLst>
              <a:ext uri="{FF2B5EF4-FFF2-40B4-BE49-F238E27FC236}">
                <a16:creationId xmlns:a16="http://schemas.microsoft.com/office/drawing/2014/main" id="{6760AD73-9403-4F8F-9EEF-EDD115F68A14}"/>
              </a:ext>
            </a:extLst>
          </p:cNvPr>
          <p:cNvSpPr/>
          <p:nvPr/>
        </p:nvSpPr>
        <p:spPr>
          <a:xfrm>
            <a:off x="415634" y="2750820"/>
            <a:ext cx="2606040" cy="3063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dirty="0"/>
          </a:p>
        </p:txBody>
      </p:sp>
      <p:sp>
        <p:nvSpPr>
          <p:cNvPr id="6" name="Rectangle: Rounded Corners 5">
            <a:extLst>
              <a:ext uri="{FF2B5EF4-FFF2-40B4-BE49-F238E27FC236}">
                <a16:creationId xmlns:a16="http://schemas.microsoft.com/office/drawing/2014/main" id="{E987A918-4D0C-477D-AA74-386621E62C2F}"/>
              </a:ext>
            </a:extLst>
          </p:cNvPr>
          <p:cNvSpPr/>
          <p:nvPr/>
        </p:nvSpPr>
        <p:spPr>
          <a:xfrm>
            <a:off x="3268980" y="2750820"/>
            <a:ext cx="2606040" cy="30632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endParaRPr lang="en-US" sz="2400" b="1" dirty="0"/>
          </a:p>
        </p:txBody>
      </p:sp>
      <p:sp>
        <p:nvSpPr>
          <p:cNvPr id="7" name="Rectangle: Rounded Corners 6">
            <a:extLst>
              <a:ext uri="{FF2B5EF4-FFF2-40B4-BE49-F238E27FC236}">
                <a16:creationId xmlns:a16="http://schemas.microsoft.com/office/drawing/2014/main" id="{4C96C5C3-83D8-4FB3-806B-BE4CAD7EB1A5}"/>
              </a:ext>
            </a:extLst>
          </p:cNvPr>
          <p:cNvSpPr/>
          <p:nvPr/>
        </p:nvSpPr>
        <p:spPr>
          <a:xfrm>
            <a:off x="6122326" y="2750820"/>
            <a:ext cx="2606040" cy="3063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endParaRPr lang="en-US" sz="2000" dirty="0"/>
          </a:p>
        </p:txBody>
      </p:sp>
      <p:sp>
        <p:nvSpPr>
          <p:cNvPr id="9" name="TextBox 8">
            <a:extLst>
              <a:ext uri="{FF2B5EF4-FFF2-40B4-BE49-F238E27FC236}">
                <a16:creationId xmlns:a16="http://schemas.microsoft.com/office/drawing/2014/main" id="{72E4742E-B5AD-430F-BC53-BF6151A46119}"/>
              </a:ext>
            </a:extLst>
          </p:cNvPr>
          <p:cNvSpPr txBox="1"/>
          <p:nvPr/>
        </p:nvSpPr>
        <p:spPr>
          <a:xfrm>
            <a:off x="607267" y="3261362"/>
            <a:ext cx="1988621" cy="954107"/>
          </a:xfrm>
          <a:prstGeom prst="rect">
            <a:avLst/>
          </a:prstGeom>
          <a:noFill/>
        </p:spPr>
        <p:txBody>
          <a:bodyPr wrap="none" rtlCol="0">
            <a:spAutoFit/>
          </a:bodyPr>
          <a:lstStyle/>
          <a:p>
            <a:pPr algn="ctr"/>
            <a:r>
              <a:rPr lang="en-US" sz="2800" dirty="0">
                <a:solidFill>
                  <a:schemeClr val="bg1"/>
                </a:solidFill>
              </a:rPr>
              <a:t>Average Age</a:t>
            </a:r>
            <a:br>
              <a:rPr lang="en-US" sz="2800" dirty="0">
                <a:solidFill>
                  <a:schemeClr val="bg1"/>
                </a:solidFill>
              </a:rPr>
            </a:br>
            <a:r>
              <a:rPr lang="en-US" sz="2800" b="1" dirty="0">
                <a:solidFill>
                  <a:schemeClr val="bg1"/>
                </a:solidFill>
              </a:rPr>
              <a:t>68</a:t>
            </a:r>
          </a:p>
        </p:txBody>
      </p:sp>
      <p:sp>
        <p:nvSpPr>
          <p:cNvPr id="10" name="TextBox 9">
            <a:extLst>
              <a:ext uri="{FF2B5EF4-FFF2-40B4-BE49-F238E27FC236}">
                <a16:creationId xmlns:a16="http://schemas.microsoft.com/office/drawing/2014/main" id="{71F7C35A-32B0-4252-BAB0-8BF80F619514}"/>
              </a:ext>
            </a:extLst>
          </p:cNvPr>
          <p:cNvSpPr txBox="1"/>
          <p:nvPr/>
        </p:nvSpPr>
        <p:spPr>
          <a:xfrm>
            <a:off x="3558191" y="3261362"/>
            <a:ext cx="2072588" cy="1384995"/>
          </a:xfrm>
          <a:prstGeom prst="rect">
            <a:avLst/>
          </a:prstGeom>
          <a:noFill/>
        </p:spPr>
        <p:txBody>
          <a:bodyPr wrap="square" rtlCol="0">
            <a:spAutoFit/>
          </a:bodyPr>
          <a:lstStyle/>
          <a:p>
            <a:pPr algn="ctr"/>
            <a:r>
              <a:rPr lang="en-US" sz="2800" b="1" dirty="0">
                <a:solidFill>
                  <a:schemeClr val="bg1"/>
                </a:solidFill>
              </a:rPr>
              <a:t>7</a:t>
            </a:r>
            <a:r>
              <a:rPr lang="en-US" sz="2800" dirty="0">
                <a:solidFill>
                  <a:schemeClr val="bg1"/>
                </a:solidFill>
              </a:rPr>
              <a:t> out of </a:t>
            </a:r>
            <a:r>
              <a:rPr lang="en-US" sz="2800" b="1" dirty="0">
                <a:solidFill>
                  <a:schemeClr val="bg1"/>
                </a:solidFill>
              </a:rPr>
              <a:t>10</a:t>
            </a:r>
            <a:r>
              <a:rPr lang="en-US" sz="2800" dirty="0">
                <a:solidFill>
                  <a:schemeClr val="bg1"/>
                </a:solidFill>
              </a:rPr>
              <a:t> respondents were </a:t>
            </a:r>
            <a:r>
              <a:rPr lang="en-US" sz="2800" b="1" dirty="0">
                <a:solidFill>
                  <a:schemeClr val="bg1"/>
                </a:solidFill>
              </a:rPr>
              <a:t>female</a:t>
            </a:r>
          </a:p>
        </p:txBody>
      </p:sp>
      <p:sp>
        <p:nvSpPr>
          <p:cNvPr id="11" name="TextBox 10">
            <a:extLst>
              <a:ext uri="{FF2B5EF4-FFF2-40B4-BE49-F238E27FC236}">
                <a16:creationId xmlns:a16="http://schemas.microsoft.com/office/drawing/2014/main" id="{31AAD614-FED3-4817-9557-B2BEEEBDFFE1}"/>
              </a:ext>
            </a:extLst>
          </p:cNvPr>
          <p:cNvSpPr txBox="1"/>
          <p:nvPr/>
        </p:nvSpPr>
        <p:spPr>
          <a:xfrm>
            <a:off x="6381746" y="3261360"/>
            <a:ext cx="2138149" cy="1938992"/>
          </a:xfrm>
          <a:prstGeom prst="rect">
            <a:avLst/>
          </a:prstGeom>
          <a:noFill/>
        </p:spPr>
        <p:txBody>
          <a:bodyPr wrap="none" rtlCol="0">
            <a:spAutoFit/>
          </a:bodyPr>
          <a:lstStyle/>
          <a:p>
            <a:pPr lvl="0"/>
            <a:r>
              <a:rPr lang="en-US" sz="2000" b="1" dirty="0">
                <a:solidFill>
                  <a:schemeClr val="bg1"/>
                </a:solidFill>
              </a:rPr>
              <a:t>Race and Ethnicity</a:t>
            </a:r>
          </a:p>
          <a:p>
            <a:pPr marL="342900" indent="-342900">
              <a:buFont typeface="Arial" panose="020B0604020202020204" pitchFamily="34" charset="0"/>
              <a:buChar char="•"/>
            </a:pPr>
            <a:r>
              <a:rPr lang="en-US" sz="2000" dirty="0">
                <a:solidFill>
                  <a:schemeClr val="bg1"/>
                </a:solidFill>
              </a:rPr>
              <a:t>67% White</a:t>
            </a:r>
          </a:p>
          <a:p>
            <a:pPr marL="342900" indent="-342900">
              <a:buFont typeface="Arial" panose="020B0604020202020204" pitchFamily="34" charset="0"/>
              <a:buChar char="•"/>
            </a:pPr>
            <a:r>
              <a:rPr lang="en-US" sz="2000" dirty="0">
                <a:solidFill>
                  <a:schemeClr val="bg1"/>
                </a:solidFill>
              </a:rPr>
              <a:t>21% Black</a:t>
            </a:r>
          </a:p>
          <a:p>
            <a:pPr marL="342900" indent="-342900">
              <a:buFont typeface="Arial" panose="020B0604020202020204" pitchFamily="34" charset="0"/>
              <a:buChar char="•"/>
            </a:pPr>
            <a:r>
              <a:rPr lang="en-US" sz="2000" dirty="0">
                <a:solidFill>
                  <a:schemeClr val="bg1"/>
                </a:solidFill>
              </a:rPr>
              <a:t>3% Hispanic</a:t>
            </a:r>
          </a:p>
          <a:p>
            <a:pPr marL="342900" indent="-342900">
              <a:buFont typeface="Arial" panose="020B0604020202020204" pitchFamily="34" charset="0"/>
              <a:buChar char="•"/>
            </a:pPr>
            <a:r>
              <a:rPr lang="en-US" sz="2000" dirty="0">
                <a:solidFill>
                  <a:schemeClr val="bg1"/>
                </a:solidFill>
              </a:rPr>
              <a:t>2% Asian</a:t>
            </a:r>
          </a:p>
          <a:p>
            <a:pPr marL="342900" indent="-342900">
              <a:buFont typeface="Arial" panose="020B0604020202020204" pitchFamily="34" charset="0"/>
              <a:buChar char="•"/>
            </a:pPr>
            <a:r>
              <a:rPr lang="en-US" sz="2000" dirty="0">
                <a:solidFill>
                  <a:schemeClr val="bg1"/>
                </a:solidFill>
              </a:rPr>
              <a:t>3% Other</a:t>
            </a:r>
          </a:p>
        </p:txBody>
      </p:sp>
      <p:pic>
        <p:nvPicPr>
          <p:cNvPr id="13" name="Graphic 12" descr="Cheers">
            <a:extLst>
              <a:ext uri="{FF2B5EF4-FFF2-40B4-BE49-F238E27FC236}">
                <a16:creationId xmlns:a16="http://schemas.microsoft.com/office/drawing/2014/main" id="{E2BC60B8-7AAF-487D-BF3D-9213C393AE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0946" y="1419290"/>
            <a:ext cx="1828800" cy="1828800"/>
          </a:xfrm>
          <a:prstGeom prst="rect">
            <a:avLst/>
          </a:prstGeom>
        </p:spPr>
      </p:pic>
      <p:pic>
        <p:nvPicPr>
          <p:cNvPr id="15" name="Graphic 14" descr="Woman">
            <a:extLst>
              <a:ext uri="{FF2B5EF4-FFF2-40B4-BE49-F238E27FC236}">
                <a16:creationId xmlns:a16="http://schemas.microsoft.com/office/drawing/2014/main" id="{67B43383-F721-4098-8C60-8AEC4DB9D2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5341" y="1419290"/>
            <a:ext cx="1828800" cy="1828800"/>
          </a:xfrm>
          <a:prstGeom prst="rect">
            <a:avLst/>
          </a:prstGeom>
        </p:spPr>
      </p:pic>
      <p:pic>
        <p:nvPicPr>
          <p:cNvPr id="17" name="Graphic 16" descr="Cake">
            <a:extLst>
              <a:ext uri="{FF2B5EF4-FFF2-40B4-BE49-F238E27FC236}">
                <a16:creationId xmlns:a16="http://schemas.microsoft.com/office/drawing/2014/main" id="{32E0D7A8-F6C8-4309-9F8B-998AAE37E9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800" y="1419290"/>
            <a:ext cx="1828800" cy="1828800"/>
          </a:xfrm>
          <a:prstGeom prst="rect">
            <a:avLst/>
          </a:prstGeom>
        </p:spPr>
      </p:pic>
      <p:sp>
        <p:nvSpPr>
          <p:cNvPr id="18" name="Title 3">
            <a:extLst>
              <a:ext uri="{FF2B5EF4-FFF2-40B4-BE49-F238E27FC236}">
                <a16:creationId xmlns:a16="http://schemas.microsoft.com/office/drawing/2014/main" id="{4D20AC59-52D3-4F92-BB88-B569D78F2A43}"/>
              </a:ext>
            </a:extLst>
          </p:cNvPr>
          <p:cNvSpPr txBox="1">
            <a:spLocks/>
          </p:cNvSpPr>
          <p:nvPr/>
        </p:nvSpPr>
        <p:spPr>
          <a:xfrm>
            <a:off x="800100" y="178872"/>
            <a:ext cx="7543800" cy="968375"/>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r>
              <a:rPr lang="en-US" sz="3300" dirty="0"/>
              <a:t>2018-19 NCI-AD National Data: Quick Facts</a:t>
            </a:r>
          </a:p>
        </p:txBody>
      </p:sp>
    </p:spTree>
    <p:extLst>
      <p:ext uri="{BB962C8B-B14F-4D97-AF65-F5344CB8AC3E}">
        <p14:creationId xmlns:p14="http://schemas.microsoft.com/office/powerpoint/2010/main" val="2426036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1FB0B-47C0-40C8-9330-E497B8DC32B2}"/>
              </a:ext>
            </a:extLst>
          </p:cNvPr>
          <p:cNvSpPr>
            <a:spLocks noGrp="1"/>
          </p:cNvSpPr>
          <p:nvPr>
            <p:ph type="title"/>
          </p:nvPr>
        </p:nvSpPr>
        <p:spPr>
          <a:xfrm>
            <a:off x="0" y="1508762"/>
            <a:ext cx="4377896" cy="3840481"/>
          </a:xfrm>
        </p:spPr>
        <p:txBody>
          <a:bodyPr anchor="ctr">
            <a:normAutofit/>
          </a:bodyPr>
          <a:lstStyle/>
          <a:p>
            <a:pPr algn="ctr">
              <a:lnSpc>
                <a:spcPct val="100000"/>
              </a:lnSpc>
              <a:spcAft>
                <a:spcPts val="600"/>
              </a:spcAft>
            </a:pPr>
            <a:r>
              <a:rPr lang="en-US" sz="3600" b="1" dirty="0"/>
              <a:t>14% </a:t>
            </a:r>
            <a:br>
              <a:rPr lang="en-US" b="1" dirty="0"/>
            </a:br>
            <a:r>
              <a:rPr lang="en-US" b="1" dirty="0"/>
              <a:t>reported they are </a:t>
            </a:r>
            <a:r>
              <a:rPr lang="en-US" b="1" i="1" u="sng" dirty="0"/>
              <a:t>often</a:t>
            </a:r>
            <a:r>
              <a:rPr lang="en-US" b="1" dirty="0"/>
              <a:t> </a:t>
            </a:r>
            <a:br>
              <a:rPr lang="en-US" b="1" dirty="0"/>
            </a:br>
            <a:r>
              <a:rPr lang="en-US" b="1" dirty="0"/>
              <a:t>sad or depressed</a:t>
            </a:r>
          </a:p>
        </p:txBody>
      </p:sp>
      <p:pic>
        <p:nvPicPr>
          <p:cNvPr id="9" name="Content Placeholder 8" descr="Icon&#10;&#10;Description automatically generated">
            <a:extLst>
              <a:ext uri="{FF2B5EF4-FFF2-40B4-BE49-F238E27FC236}">
                <a16:creationId xmlns:a16="http://schemas.microsoft.com/office/drawing/2014/main" id="{0455AD41-8F7A-4589-B481-2F9E4ED767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0356" y="1289822"/>
            <a:ext cx="3259275" cy="4141196"/>
          </a:xfrm>
          <a:noFill/>
        </p:spPr>
      </p:pic>
      <p:sp>
        <p:nvSpPr>
          <p:cNvPr id="4" name="Footer Placeholder 3">
            <a:extLst>
              <a:ext uri="{FF2B5EF4-FFF2-40B4-BE49-F238E27FC236}">
                <a16:creationId xmlns:a16="http://schemas.microsoft.com/office/drawing/2014/main" id="{C449FB7A-B924-4B92-9148-9EB58091542F}"/>
              </a:ext>
            </a:extLst>
          </p:cNvPr>
          <p:cNvSpPr>
            <a:spLocks noGrp="1"/>
          </p:cNvSpPr>
          <p:nvPr>
            <p:ph type="ftr" sz="quarter" idx="11"/>
          </p:nvPr>
        </p:nvSpPr>
        <p:spPr>
          <a:xfrm>
            <a:off x="319315" y="6459792"/>
            <a:ext cx="6767289" cy="365125"/>
          </a:xfrm>
        </p:spPr>
        <p:txBody>
          <a:bodyPr anchor="ctr">
            <a:normAutofit/>
          </a:bodyPr>
          <a:lstStyle/>
          <a:p>
            <a:pPr>
              <a:spcAft>
                <a:spcPts val="600"/>
              </a:spcAft>
            </a:pPr>
            <a:r>
              <a:rPr lang="en-US"/>
              <a:t>National Core Indicators - Aging and Disabilities</a:t>
            </a:r>
          </a:p>
        </p:txBody>
      </p:sp>
      <p:sp>
        <p:nvSpPr>
          <p:cNvPr id="5" name="Slide Number Placeholder 4">
            <a:extLst>
              <a:ext uri="{FF2B5EF4-FFF2-40B4-BE49-F238E27FC236}">
                <a16:creationId xmlns:a16="http://schemas.microsoft.com/office/drawing/2014/main" id="{B2015CD3-6972-42C9-8A3B-0E111DDA8982}"/>
              </a:ext>
            </a:extLst>
          </p:cNvPr>
          <p:cNvSpPr>
            <a:spLocks noGrp="1"/>
          </p:cNvSpPr>
          <p:nvPr>
            <p:ph type="sldNum" sz="quarter" idx="12"/>
          </p:nvPr>
        </p:nvSpPr>
        <p:spPr>
          <a:xfrm>
            <a:off x="7425348" y="6459792"/>
            <a:ext cx="984019" cy="365125"/>
          </a:xfrm>
        </p:spPr>
        <p:txBody>
          <a:bodyPr anchor="ctr">
            <a:normAutofit/>
          </a:bodyPr>
          <a:lstStyle/>
          <a:p>
            <a:pPr>
              <a:spcAft>
                <a:spcPts val="600"/>
              </a:spcAft>
            </a:pPr>
            <a:fld id="{69A5F555-58CE-45E6-938E-77EBA57E5C55}" type="slidenum">
              <a:rPr lang="en-US" smtClean="0"/>
              <a:pPr>
                <a:spcAft>
                  <a:spcPts val="600"/>
                </a:spcAft>
              </a:pPr>
              <a:t>19</a:t>
            </a:fld>
            <a:endParaRPr lang="en-US"/>
          </a:p>
        </p:txBody>
      </p:sp>
    </p:spTree>
    <p:extLst>
      <p:ext uri="{BB962C8B-B14F-4D97-AF65-F5344CB8AC3E}">
        <p14:creationId xmlns:p14="http://schemas.microsoft.com/office/powerpoint/2010/main" val="1019543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DA626-D055-461D-8C18-3EB1EBA9539E}"/>
              </a:ext>
            </a:extLst>
          </p:cNvPr>
          <p:cNvSpPr>
            <a:spLocks noGrp="1"/>
          </p:cNvSpPr>
          <p:nvPr>
            <p:ph type="title"/>
          </p:nvPr>
        </p:nvSpPr>
        <p:spPr/>
        <p:txBody>
          <a:bodyPr/>
          <a:lstStyle/>
          <a:p>
            <a:r>
              <a:rPr lang="en-US" sz="3200" b="1" dirty="0"/>
              <a:t>2018-19 NCI-AD Snapshot!</a:t>
            </a:r>
          </a:p>
        </p:txBody>
      </p:sp>
      <p:sp>
        <p:nvSpPr>
          <p:cNvPr id="3" name="Picture Placeholder 2">
            <a:extLst>
              <a:ext uri="{FF2B5EF4-FFF2-40B4-BE49-F238E27FC236}">
                <a16:creationId xmlns:a16="http://schemas.microsoft.com/office/drawing/2014/main" id="{034343A6-C994-42F0-A3DB-308AE752A1B1}"/>
              </a:ext>
            </a:extLst>
          </p:cNvPr>
          <p:cNvSpPr>
            <a:spLocks noGrp="1"/>
          </p:cNvSpPr>
          <p:nvPr>
            <p:ph type="pic" idx="1"/>
          </p:nvPr>
        </p:nvSpPr>
        <p:spPr/>
      </p:sp>
      <p:sp>
        <p:nvSpPr>
          <p:cNvPr id="10" name="Text Placeholder 9">
            <a:extLst>
              <a:ext uri="{FF2B5EF4-FFF2-40B4-BE49-F238E27FC236}">
                <a16:creationId xmlns:a16="http://schemas.microsoft.com/office/drawing/2014/main" id="{E19F3C72-B686-4511-BEF7-1487C366FDDE}"/>
              </a:ext>
            </a:extLst>
          </p:cNvPr>
          <p:cNvSpPr>
            <a:spLocks noGrp="1"/>
          </p:cNvSpPr>
          <p:nvPr>
            <p:ph type="body" sz="half" idx="2"/>
          </p:nvPr>
        </p:nvSpPr>
        <p:spPr/>
        <p:txBody>
          <a:bodyPr/>
          <a:lstStyle/>
          <a:p>
            <a:endParaRPr lang="en-US" dirty="0"/>
          </a:p>
        </p:txBody>
      </p:sp>
      <p:sp>
        <p:nvSpPr>
          <p:cNvPr id="4" name="Footer Placeholder 3">
            <a:extLst>
              <a:ext uri="{FF2B5EF4-FFF2-40B4-BE49-F238E27FC236}">
                <a16:creationId xmlns:a16="http://schemas.microsoft.com/office/drawing/2014/main" id="{418C409D-3321-46FB-93DD-05721500E618}"/>
              </a:ext>
            </a:extLst>
          </p:cNvPr>
          <p:cNvSpPr>
            <a:spLocks noGrp="1"/>
          </p:cNvSpPr>
          <p:nvPr>
            <p:ph type="ftr" sz="quarter" idx="11"/>
          </p:nvPr>
        </p:nvSpPr>
        <p:spPr/>
        <p:txBody>
          <a:bodyPr/>
          <a:lstStyle/>
          <a:p>
            <a:pPr algn="l"/>
            <a:r>
              <a:rPr lang="en-US"/>
              <a:t>National Core Indicators - Aging and Disabilities</a:t>
            </a:r>
            <a:endParaRPr lang="en-US" dirty="0"/>
          </a:p>
        </p:txBody>
      </p:sp>
      <p:sp>
        <p:nvSpPr>
          <p:cNvPr id="5" name="Slide Number Placeholder 4">
            <a:extLst>
              <a:ext uri="{FF2B5EF4-FFF2-40B4-BE49-F238E27FC236}">
                <a16:creationId xmlns:a16="http://schemas.microsoft.com/office/drawing/2014/main" id="{0278D53C-BC85-410F-BD6B-6D63AFDF0CB1}"/>
              </a:ext>
            </a:extLst>
          </p:cNvPr>
          <p:cNvSpPr>
            <a:spLocks noGrp="1"/>
          </p:cNvSpPr>
          <p:nvPr>
            <p:ph type="sldNum" sz="quarter" idx="12"/>
          </p:nvPr>
        </p:nvSpPr>
        <p:spPr/>
        <p:txBody>
          <a:bodyPr/>
          <a:lstStyle/>
          <a:p>
            <a:fld id="{69A5F555-58CE-45E6-938E-77EBA57E5C55}" type="slidenum">
              <a:rPr lang="en-US" smtClean="0"/>
              <a:t>2</a:t>
            </a:fld>
            <a:endParaRPr lang="en-US" dirty="0"/>
          </a:p>
        </p:txBody>
      </p:sp>
      <p:pic>
        <p:nvPicPr>
          <p:cNvPr id="6" name="Picture 5">
            <a:extLst>
              <a:ext uri="{FF2B5EF4-FFF2-40B4-BE49-F238E27FC236}">
                <a16:creationId xmlns:a16="http://schemas.microsoft.com/office/drawing/2014/main" id="{4633BA87-F607-441B-B5F2-6BB79B862E15}"/>
              </a:ext>
            </a:extLst>
          </p:cNvPr>
          <p:cNvPicPr>
            <a:picLocks noChangeAspect="1"/>
          </p:cNvPicPr>
          <p:nvPr/>
        </p:nvPicPr>
        <p:blipFill>
          <a:blip r:embed="rId3"/>
          <a:stretch>
            <a:fillRect/>
          </a:stretch>
        </p:blipFill>
        <p:spPr>
          <a:xfrm>
            <a:off x="907363" y="207954"/>
            <a:ext cx="3378311" cy="4499171"/>
          </a:xfrm>
          <a:prstGeom prst="rect">
            <a:avLst/>
          </a:prstGeom>
        </p:spPr>
      </p:pic>
      <p:pic>
        <p:nvPicPr>
          <p:cNvPr id="7" name="Picture 6">
            <a:extLst>
              <a:ext uri="{FF2B5EF4-FFF2-40B4-BE49-F238E27FC236}">
                <a16:creationId xmlns:a16="http://schemas.microsoft.com/office/drawing/2014/main" id="{EA60F264-1EF9-42F6-807F-73E6F11FBFBC}"/>
              </a:ext>
            </a:extLst>
          </p:cNvPr>
          <p:cNvPicPr>
            <a:picLocks noChangeAspect="1"/>
          </p:cNvPicPr>
          <p:nvPr/>
        </p:nvPicPr>
        <p:blipFill>
          <a:blip r:embed="rId4"/>
          <a:stretch>
            <a:fillRect/>
          </a:stretch>
        </p:blipFill>
        <p:spPr>
          <a:xfrm>
            <a:off x="5041367" y="207953"/>
            <a:ext cx="3346945" cy="4499171"/>
          </a:xfrm>
          <a:prstGeom prst="rect">
            <a:avLst/>
          </a:prstGeom>
        </p:spPr>
      </p:pic>
    </p:spTree>
    <p:extLst>
      <p:ext uri="{BB962C8B-B14F-4D97-AF65-F5344CB8AC3E}">
        <p14:creationId xmlns:p14="http://schemas.microsoft.com/office/powerpoint/2010/main" val="104807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2FFBD-D1DA-4DB1-8852-647DB497C21D}"/>
              </a:ext>
            </a:extLst>
          </p:cNvPr>
          <p:cNvSpPr>
            <a:spLocks noGrp="1"/>
          </p:cNvSpPr>
          <p:nvPr>
            <p:ph type="title"/>
          </p:nvPr>
        </p:nvSpPr>
        <p:spPr>
          <a:xfrm>
            <a:off x="243840" y="2286000"/>
            <a:ext cx="2400300" cy="2286000"/>
          </a:xfrm>
        </p:spPr>
        <p:txBody>
          <a:bodyPr anchor="ctr">
            <a:noAutofit/>
          </a:bodyPr>
          <a:lstStyle/>
          <a:p>
            <a:pPr>
              <a:lnSpc>
                <a:spcPct val="100000"/>
              </a:lnSpc>
            </a:pPr>
            <a:r>
              <a:rPr lang="en-US" sz="2800" dirty="0"/>
              <a:t>The 14% of respondents who were often sad or depressed were </a:t>
            </a:r>
            <a:r>
              <a:rPr lang="en-US" sz="2800" b="1" dirty="0"/>
              <a:t>MORE LIKELY* to </a:t>
            </a:r>
            <a:r>
              <a:rPr lang="en-US" sz="2800" dirty="0"/>
              <a:t>…</a:t>
            </a:r>
          </a:p>
        </p:txBody>
      </p:sp>
      <p:sp>
        <p:nvSpPr>
          <p:cNvPr id="2" name="TextBox 1">
            <a:extLst>
              <a:ext uri="{FF2B5EF4-FFF2-40B4-BE49-F238E27FC236}">
                <a16:creationId xmlns:a16="http://schemas.microsoft.com/office/drawing/2014/main" id="{CA79B579-017C-4CB2-B80A-66B14F2CFDBA}"/>
              </a:ext>
            </a:extLst>
          </p:cNvPr>
          <p:cNvSpPr txBox="1"/>
          <p:nvPr/>
        </p:nvSpPr>
        <p:spPr>
          <a:xfrm>
            <a:off x="3566160" y="6263640"/>
            <a:ext cx="4816960" cy="523220"/>
          </a:xfrm>
          <a:prstGeom prst="rect">
            <a:avLst/>
          </a:prstGeom>
          <a:noFill/>
        </p:spPr>
        <p:txBody>
          <a:bodyPr wrap="square" rtlCol="0">
            <a:spAutoFit/>
          </a:bodyPr>
          <a:lstStyle/>
          <a:p>
            <a:r>
              <a:rPr lang="en-US" sz="1400" dirty="0"/>
              <a:t>*More likely than those who were not often sad or depressed;  </a:t>
            </a:r>
          </a:p>
          <a:p>
            <a:r>
              <a:rPr lang="en-US" sz="1400" dirty="0"/>
              <a:t>Statistically significant difference at .01</a:t>
            </a:r>
          </a:p>
        </p:txBody>
      </p:sp>
      <p:graphicFrame>
        <p:nvGraphicFramePr>
          <p:cNvPr id="9" name="Diagram 8">
            <a:extLst>
              <a:ext uri="{FF2B5EF4-FFF2-40B4-BE49-F238E27FC236}">
                <a16:creationId xmlns:a16="http://schemas.microsoft.com/office/drawing/2014/main" id="{33B49FFA-8D53-40A9-AC74-AF45908E8D45}"/>
              </a:ext>
            </a:extLst>
          </p:cNvPr>
          <p:cNvGraphicFramePr/>
          <p:nvPr>
            <p:extLst>
              <p:ext uri="{D42A27DB-BD31-4B8C-83A1-F6EECF244321}">
                <p14:modId xmlns:p14="http://schemas.microsoft.com/office/powerpoint/2010/main" val="3110339475"/>
              </p:ext>
            </p:extLst>
          </p:nvPr>
        </p:nvGraphicFramePr>
        <p:xfrm>
          <a:off x="3383280" y="225028"/>
          <a:ext cx="5516880" cy="5931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0792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6356-85DB-495F-9698-230A5FB0E262}"/>
              </a:ext>
            </a:extLst>
          </p:cNvPr>
          <p:cNvSpPr>
            <a:spLocks noGrp="1"/>
          </p:cNvSpPr>
          <p:nvPr>
            <p:ph type="title"/>
          </p:nvPr>
        </p:nvSpPr>
        <p:spPr>
          <a:xfrm>
            <a:off x="342900" y="594359"/>
            <a:ext cx="4034996" cy="2286000"/>
          </a:xfrm>
        </p:spPr>
        <p:txBody>
          <a:bodyPr anchor="b">
            <a:normAutofit/>
          </a:bodyPr>
          <a:lstStyle/>
          <a:p>
            <a:r>
              <a:rPr lang="en-US" dirty="0"/>
              <a:t>Respondents </a:t>
            </a:r>
            <a:r>
              <a:rPr lang="en-US" b="1" i="1" dirty="0"/>
              <a:t>under 65 </a:t>
            </a:r>
            <a:r>
              <a:rPr lang="en-US" dirty="0"/>
              <a:t>were </a:t>
            </a:r>
            <a:r>
              <a:rPr lang="en-US" sz="2400" b="1" dirty="0"/>
              <a:t>MORE LIKELY* </a:t>
            </a:r>
            <a:r>
              <a:rPr lang="en-US" dirty="0"/>
              <a:t>to often feel sad or depressed</a:t>
            </a:r>
            <a:br>
              <a:rPr lang="en-US" dirty="0"/>
            </a:br>
            <a:endParaRPr lang="en-US" dirty="0"/>
          </a:p>
        </p:txBody>
      </p:sp>
      <p:pic>
        <p:nvPicPr>
          <p:cNvPr id="7" name="Content Placeholder 6">
            <a:extLst>
              <a:ext uri="{FF2B5EF4-FFF2-40B4-BE49-F238E27FC236}">
                <a16:creationId xmlns:a16="http://schemas.microsoft.com/office/drawing/2014/main" id="{E83B4968-70B7-404F-AE3D-FAA18325E4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10356" y="919016"/>
            <a:ext cx="3259275" cy="4882808"/>
          </a:xfrm>
          <a:noFill/>
        </p:spPr>
      </p:pic>
      <p:sp>
        <p:nvSpPr>
          <p:cNvPr id="12" name="Text Placeholder 3">
            <a:extLst>
              <a:ext uri="{FF2B5EF4-FFF2-40B4-BE49-F238E27FC236}">
                <a16:creationId xmlns:a16="http://schemas.microsoft.com/office/drawing/2014/main" id="{79A8BE32-FEFB-43D1-89F7-80AFEEBC6491}"/>
              </a:ext>
            </a:extLst>
          </p:cNvPr>
          <p:cNvSpPr>
            <a:spLocks noGrp="1"/>
          </p:cNvSpPr>
          <p:nvPr>
            <p:ph type="body" sz="half" idx="2"/>
          </p:nvPr>
        </p:nvSpPr>
        <p:spPr>
          <a:xfrm>
            <a:off x="342901" y="2926080"/>
            <a:ext cx="4034997" cy="3379124"/>
          </a:xfrm>
        </p:spPr>
        <p:txBody>
          <a:bodyPr/>
          <a:lstStyle/>
          <a:p>
            <a:pPr marL="342900" indent="-342900">
              <a:buFont typeface="Arial" panose="020B0604020202020204" pitchFamily="34" charset="0"/>
              <a:buChar char="•"/>
            </a:pPr>
            <a:r>
              <a:rPr lang="en-US" dirty="0"/>
              <a:t>20% of those under 65 often felt sad or depressed</a:t>
            </a:r>
          </a:p>
          <a:p>
            <a:pPr marL="342900" indent="-342900">
              <a:buFont typeface="Arial" panose="020B0604020202020204" pitchFamily="34" charset="0"/>
              <a:buChar char="•"/>
            </a:pPr>
            <a:r>
              <a:rPr lang="en-US" dirty="0"/>
              <a:t>11% of those 65 and older often felt sad or depressed</a:t>
            </a:r>
          </a:p>
        </p:txBody>
      </p:sp>
      <p:sp>
        <p:nvSpPr>
          <p:cNvPr id="4" name="Footer Placeholder 3">
            <a:extLst>
              <a:ext uri="{FF2B5EF4-FFF2-40B4-BE49-F238E27FC236}">
                <a16:creationId xmlns:a16="http://schemas.microsoft.com/office/drawing/2014/main" id="{90978572-43E3-4038-A2C4-652280F4BE94}"/>
              </a:ext>
            </a:extLst>
          </p:cNvPr>
          <p:cNvSpPr>
            <a:spLocks noGrp="1"/>
          </p:cNvSpPr>
          <p:nvPr>
            <p:ph type="ftr" sz="quarter" idx="11"/>
          </p:nvPr>
        </p:nvSpPr>
        <p:spPr>
          <a:xfrm>
            <a:off x="319315" y="6459792"/>
            <a:ext cx="6767289" cy="365125"/>
          </a:xfrm>
        </p:spPr>
        <p:txBody>
          <a:bodyPr anchor="ctr">
            <a:normAutofit/>
          </a:bodyPr>
          <a:lstStyle/>
          <a:p>
            <a:pPr>
              <a:spcAft>
                <a:spcPts val="600"/>
              </a:spcAft>
            </a:pPr>
            <a:r>
              <a:rPr lang="en-US"/>
              <a:t>National Core Indicators - Aging and Disabilities</a:t>
            </a:r>
          </a:p>
        </p:txBody>
      </p:sp>
      <p:sp>
        <p:nvSpPr>
          <p:cNvPr id="5" name="Slide Number Placeholder 4">
            <a:extLst>
              <a:ext uri="{FF2B5EF4-FFF2-40B4-BE49-F238E27FC236}">
                <a16:creationId xmlns:a16="http://schemas.microsoft.com/office/drawing/2014/main" id="{FE403062-A996-437B-AA25-5109147A8110}"/>
              </a:ext>
            </a:extLst>
          </p:cNvPr>
          <p:cNvSpPr>
            <a:spLocks noGrp="1"/>
          </p:cNvSpPr>
          <p:nvPr>
            <p:ph type="sldNum" sz="quarter" idx="12"/>
          </p:nvPr>
        </p:nvSpPr>
        <p:spPr>
          <a:xfrm>
            <a:off x="7425348" y="6459792"/>
            <a:ext cx="984019" cy="365125"/>
          </a:xfrm>
        </p:spPr>
        <p:txBody>
          <a:bodyPr anchor="ctr">
            <a:normAutofit/>
          </a:bodyPr>
          <a:lstStyle/>
          <a:p>
            <a:pPr>
              <a:spcAft>
                <a:spcPts val="600"/>
              </a:spcAft>
            </a:pPr>
            <a:fld id="{69A5F555-58CE-45E6-938E-77EBA57E5C55}" type="slidenum">
              <a:rPr lang="en-US" smtClean="0"/>
              <a:pPr>
                <a:spcAft>
                  <a:spcPts val="600"/>
                </a:spcAft>
              </a:pPr>
              <a:t>21</a:t>
            </a:fld>
            <a:endParaRPr lang="en-US"/>
          </a:p>
        </p:txBody>
      </p:sp>
      <p:sp>
        <p:nvSpPr>
          <p:cNvPr id="9" name="TextBox 8">
            <a:extLst>
              <a:ext uri="{FF2B5EF4-FFF2-40B4-BE49-F238E27FC236}">
                <a16:creationId xmlns:a16="http://schemas.microsoft.com/office/drawing/2014/main" id="{DE6BEAAE-9450-4D58-8A2F-39D89327C1E7}"/>
              </a:ext>
            </a:extLst>
          </p:cNvPr>
          <p:cNvSpPr txBox="1"/>
          <p:nvPr/>
        </p:nvSpPr>
        <p:spPr>
          <a:xfrm>
            <a:off x="319313" y="6166259"/>
            <a:ext cx="3944350" cy="369332"/>
          </a:xfrm>
          <a:prstGeom prst="rect">
            <a:avLst/>
          </a:prstGeom>
          <a:noFill/>
        </p:spPr>
        <p:txBody>
          <a:bodyPr wrap="none" rtlCol="0">
            <a:spAutoFit/>
          </a:bodyPr>
          <a:lstStyle/>
          <a:p>
            <a:r>
              <a:rPr lang="en-US" dirty="0"/>
              <a:t>*Statistically significant difference at .01</a:t>
            </a:r>
          </a:p>
        </p:txBody>
      </p:sp>
    </p:spTree>
    <p:extLst>
      <p:ext uri="{BB962C8B-B14F-4D97-AF65-F5344CB8AC3E}">
        <p14:creationId xmlns:p14="http://schemas.microsoft.com/office/powerpoint/2010/main" val="101095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FD465-DF3B-4249-9D4A-AA388D1C1813}"/>
              </a:ext>
            </a:extLst>
          </p:cNvPr>
          <p:cNvSpPr>
            <a:spLocks noGrp="1"/>
          </p:cNvSpPr>
          <p:nvPr>
            <p:ph type="title"/>
          </p:nvPr>
        </p:nvSpPr>
        <p:spPr>
          <a:xfrm>
            <a:off x="779383" y="3352252"/>
            <a:ext cx="7585234" cy="822960"/>
          </a:xfrm>
        </p:spPr>
        <p:txBody>
          <a:bodyPr>
            <a:normAutofit/>
          </a:bodyPr>
          <a:lstStyle/>
          <a:p>
            <a:r>
              <a:rPr lang="en-US" b="1" i="1" dirty="0"/>
              <a:t>White respondents </a:t>
            </a:r>
            <a:r>
              <a:rPr lang="en-US" dirty="0"/>
              <a:t>were</a:t>
            </a:r>
            <a:r>
              <a:rPr lang="en-US" b="1" i="1" dirty="0"/>
              <a:t> </a:t>
            </a:r>
            <a:r>
              <a:rPr lang="en-US" sz="2800" b="1" dirty="0"/>
              <a:t>MORE LIKELY* </a:t>
            </a:r>
            <a:r>
              <a:rPr lang="en-US" dirty="0"/>
              <a:t>to often feel sad or depressed compared to Black respondents</a:t>
            </a:r>
          </a:p>
        </p:txBody>
      </p:sp>
      <p:pic>
        <p:nvPicPr>
          <p:cNvPr id="9" name="Picture Placeholder 8">
            <a:extLst>
              <a:ext uri="{FF2B5EF4-FFF2-40B4-BE49-F238E27FC236}">
                <a16:creationId xmlns:a16="http://schemas.microsoft.com/office/drawing/2014/main" id="{EF5BEAF9-95F6-444A-B0D6-2E5DA790F65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8114" b="28114"/>
          <a:stretch>
            <a:fillRect/>
          </a:stretch>
        </p:blipFill>
        <p:spPr>
          <a:xfrm>
            <a:off x="14" y="-36095"/>
            <a:ext cx="9143989" cy="2898475"/>
          </a:xfrm>
        </p:spPr>
      </p:pic>
      <p:sp>
        <p:nvSpPr>
          <p:cNvPr id="7" name="Text Placeholder 6">
            <a:extLst>
              <a:ext uri="{FF2B5EF4-FFF2-40B4-BE49-F238E27FC236}">
                <a16:creationId xmlns:a16="http://schemas.microsoft.com/office/drawing/2014/main" id="{9AA02591-F674-4937-8CF8-6194748CD8A1}"/>
              </a:ext>
            </a:extLst>
          </p:cNvPr>
          <p:cNvSpPr>
            <a:spLocks noGrp="1"/>
          </p:cNvSpPr>
          <p:nvPr>
            <p:ph type="body" sz="half" idx="2"/>
          </p:nvPr>
        </p:nvSpPr>
        <p:spPr>
          <a:xfrm>
            <a:off x="621783" y="4098525"/>
            <a:ext cx="7589520" cy="1991935"/>
          </a:xfrm>
        </p:spPr>
        <p:txBody>
          <a:bodyPr>
            <a:normAutofit/>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15% of white respondents reported they often felt sad or depressed</a:t>
            </a:r>
          </a:p>
          <a:p>
            <a:pPr marL="342900" indent="-342900">
              <a:buFont typeface="Arial" panose="020B0604020202020204" pitchFamily="34" charset="0"/>
              <a:buChar char="•"/>
            </a:pPr>
            <a:r>
              <a:rPr lang="en-US" sz="2400" dirty="0"/>
              <a:t>13% of black respondents reported they often felt sad or depressed</a:t>
            </a:r>
          </a:p>
        </p:txBody>
      </p:sp>
      <p:sp>
        <p:nvSpPr>
          <p:cNvPr id="4" name="Footer Placeholder 3">
            <a:extLst>
              <a:ext uri="{FF2B5EF4-FFF2-40B4-BE49-F238E27FC236}">
                <a16:creationId xmlns:a16="http://schemas.microsoft.com/office/drawing/2014/main" id="{FEE614B2-6071-430C-9FA7-25FBD8C0E901}"/>
              </a:ext>
            </a:extLst>
          </p:cNvPr>
          <p:cNvSpPr>
            <a:spLocks noGrp="1"/>
          </p:cNvSpPr>
          <p:nvPr>
            <p:ph type="ftr" sz="quarter" idx="11"/>
          </p:nvPr>
        </p:nvSpPr>
        <p:spPr/>
        <p:txBody>
          <a:bodyPr/>
          <a:lstStyle/>
          <a:p>
            <a:pPr algn="l"/>
            <a:r>
              <a:rPr lang="en-US"/>
              <a:t>National Core Indicators - Aging and Disabilities</a:t>
            </a:r>
            <a:endParaRPr lang="en-US" dirty="0"/>
          </a:p>
        </p:txBody>
      </p:sp>
      <p:sp>
        <p:nvSpPr>
          <p:cNvPr id="5" name="Slide Number Placeholder 4">
            <a:extLst>
              <a:ext uri="{FF2B5EF4-FFF2-40B4-BE49-F238E27FC236}">
                <a16:creationId xmlns:a16="http://schemas.microsoft.com/office/drawing/2014/main" id="{C7807C9D-373B-4775-8DC3-945CB81B5351}"/>
              </a:ext>
            </a:extLst>
          </p:cNvPr>
          <p:cNvSpPr>
            <a:spLocks noGrp="1"/>
          </p:cNvSpPr>
          <p:nvPr>
            <p:ph type="sldNum" sz="quarter" idx="12"/>
          </p:nvPr>
        </p:nvSpPr>
        <p:spPr/>
        <p:txBody>
          <a:bodyPr/>
          <a:lstStyle/>
          <a:p>
            <a:fld id="{69A5F555-58CE-45E6-938E-77EBA57E5C55}" type="slidenum">
              <a:rPr lang="en-US" smtClean="0"/>
              <a:t>22</a:t>
            </a:fld>
            <a:endParaRPr lang="en-US" dirty="0"/>
          </a:p>
        </p:txBody>
      </p:sp>
      <p:sp>
        <p:nvSpPr>
          <p:cNvPr id="10" name="TextBox 9">
            <a:extLst>
              <a:ext uri="{FF2B5EF4-FFF2-40B4-BE49-F238E27FC236}">
                <a16:creationId xmlns:a16="http://schemas.microsoft.com/office/drawing/2014/main" id="{2FFE2BC8-AA15-42A3-9C5F-E15E06418E42}"/>
              </a:ext>
            </a:extLst>
          </p:cNvPr>
          <p:cNvSpPr txBox="1"/>
          <p:nvPr/>
        </p:nvSpPr>
        <p:spPr>
          <a:xfrm>
            <a:off x="2599825" y="6090458"/>
            <a:ext cx="3944350" cy="369332"/>
          </a:xfrm>
          <a:prstGeom prst="rect">
            <a:avLst/>
          </a:prstGeom>
          <a:noFill/>
        </p:spPr>
        <p:txBody>
          <a:bodyPr wrap="none" rtlCol="0">
            <a:spAutoFit/>
          </a:bodyPr>
          <a:lstStyle/>
          <a:p>
            <a:r>
              <a:rPr lang="en-US" dirty="0"/>
              <a:t>*Statistically significant difference at .01</a:t>
            </a:r>
          </a:p>
        </p:txBody>
      </p:sp>
    </p:spTree>
    <p:extLst>
      <p:ext uri="{BB962C8B-B14F-4D97-AF65-F5344CB8AC3E}">
        <p14:creationId xmlns:p14="http://schemas.microsoft.com/office/powerpoint/2010/main" val="2705104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2FFBD-D1DA-4DB1-8852-647DB497C21D}"/>
              </a:ext>
            </a:extLst>
          </p:cNvPr>
          <p:cNvSpPr>
            <a:spLocks noGrp="1"/>
          </p:cNvSpPr>
          <p:nvPr>
            <p:ph type="title"/>
          </p:nvPr>
        </p:nvSpPr>
        <p:spPr>
          <a:xfrm>
            <a:off x="822960" y="728567"/>
            <a:ext cx="7543800" cy="968434"/>
          </a:xfrm>
        </p:spPr>
        <p:txBody>
          <a:bodyPr>
            <a:normAutofit fontScale="90000"/>
          </a:bodyPr>
          <a:lstStyle/>
          <a:p>
            <a:r>
              <a:rPr lang="en-US" dirty="0"/>
              <a:t>The 14% of respondents who were often sad or depressed were </a:t>
            </a:r>
            <a:r>
              <a:rPr lang="en-US" b="1" dirty="0"/>
              <a:t>LESS LIKELY* </a:t>
            </a:r>
            <a:r>
              <a:rPr lang="en-US" dirty="0"/>
              <a:t>to…</a:t>
            </a:r>
          </a:p>
        </p:txBody>
      </p:sp>
      <p:sp>
        <p:nvSpPr>
          <p:cNvPr id="6" name="TextBox 5">
            <a:extLst>
              <a:ext uri="{FF2B5EF4-FFF2-40B4-BE49-F238E27FC236}">
                <a16:creationId xmlns:a16="http://schemas.microsoft.com/office/drawing/2014/main" id="{57B488AE-55B3-44BD-B128-7660B4434018}"/>
              </a:ext>
            </a:extLst>
          </p:cNvPr>
          <p:cNvSpPr txBox="1"/>
          <p:nvPr/>
        </p:nvSpPr>
        <p:spPr>
          <a:xfrm>
            <a:off x="2691265" y="5898904"/>
            <a:ext cx="3944350" cy="369332"/>
          </a:xfrm>
          <a:prstGeom prst="rect">
            <a:avLst/>
          </a:prstGeom>
          <a:noFill/>
        </p:spPr>
        <p:txBody>
          <a:bodyPr wrap="none" rtlCol="0">
            <a:spAutoFit/>
          </a:bodyPr>
          <a:lstStyle/>
          <a:p>
            <a:r>
              <a:rPr lang="en-US" dirty="0"/>
              <a:t>*Statistically significant difference at .01</a:t>
            </a:r>
          </a:p>
        </p:txBody>
      </p:sp>
      <p:graphicFrame>
        <p:nvGraphicFramePr>
          <p:cNvPr id="7" name="Diagram 6">
            <a:extLst>
              <a:ext uri="{FF2B5EF4-FFF2-40B4-BE49-F238E27FC236}">
                <a16:creationId xmlns:a16="http://schemas.microsoft.com/office/drawing/2014/main" id="{C2BA0C86-E904-4C6C-B522-D3C845043E39}"/>
              </a:ext>
            </a:extLst>
          </p:cNvPr>
          <p:cNvGraphicFramePr/>
          <p:nvPr>
            <p:extLst>
              <p:ext uri="{D42A27DB-BD31-4B8C-83A1-F6EECF244321}">
                <p14:modId xmlns:p14="http://schemas.microsoft.com/office/powerpoint/2010/main" val="54416863"/>
              </p:ext>
            </p:extLst>
          </p:nvPr>
        </p:nvGraphicFramePr>
        <p:xfrm>
          <a:off x="1005840" y="1288393"/>
          <a:ext cx="7315200" cy="4610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7286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1FB0B-47C0-40C8-9330-E497B8DC32B2}"/>
              </a:ext>
            </a:extLst>
          </p:cNvPr>
          <p:cNvSpPr>
            <a:spLocks noGrp="1"/>
          </p:cNvSpPr>
          <p:nvPr>
            <p:ph type="title"/>
          </p:nvPr>
        </p:nvSpPr>
        <p:spPr>
          <a:xfrm>
            <a:off x="5069104" y="2286000"/>
            <a:ext cx="4034996" cy="2286000"/>
          </a:xfrm>
        </p:spPr>
        <p:txBody>
          <a:bodyPr anchor="ctr">
            <a:normAutofit/>
          </a:bodyPr>
          <a:lstStyle/>
          <a:p>
            <a:pPr algn="ctr">
              <a:lnSpc>
                <a:spcPct val="100000"/>
              </a:lnSpc>
              <a:spcAft>
                <a:spcPts val="600"/>
              </a:spcAft>
            </a:pPr>
            <a:r>
              <a:rPr lang="en-US" sz="3600" b="1" dirty="0"/>
              <a:t>50% </a:t>
            </a:r>
            <a:br>
              <a:rPr lang="en-US" b="1" dirty="0"/>
            </a:br>
            <a:r>
              <a:rPr lang="en-US" b="1" dirty="0"/>
              <a:t>said they were as active in their community as they want to be</a:t>
            </a:r>
          </a:p>
        </p:txBody>
      </p:sp>
      <p:sp>
        <p:nvSpPr>
          <p:cNvPr id="4" name="Footer Placeholder 3">
            <a:extLst>
              <a:ext uri="{FF2B5EF4-FFF2-40B4-BE49-F238E27FC236}">
                <a16:creationId xmlns:a16="http://schemas.microsoft.com/office/drawing/2014/main" id="{C449FB7A-B924-4B92-9148-9EB58091542F}"/>
              </a:ext>
            </a:extLst>
          </p:cNvPr>
          <p:cNvSpPr>
            <a:spLocks noGrp="1"/>
          </p:cNvSpPr>
          <p:nvPr>
            <p:ph type="ftr" sz="quarter" idx="11"/>
          </p:nvPr>
        </p:nvSpPr>
        <p:spPr/>
        <p:txBody>
          <a:bodyPr anchor="ctr">
            <a:normAutofit/>
          </a:bodyPr>
          <a:lstStyle/>
          <a:p>
            <a:pPr>
              <a:spcAft>
                <a:spcPts val="600"/>
              </a:spcAft>
            </a:pPr>
            <a:r>
              <a:rPr lang="en-US"/>
              <a:t>National Core Indicators - Aging and Disabilities</a:t>
            </a:r>
          </a:p>
        </p:txBody>
      </p:sp>
      <p:sp>
        <p:nvSpPr>
          <p:cNvPr id="5" name="Slide Number Placeholder 4">
            <a:extLst>
              <a:ext uri="{FF2B5EF4-FFF2-40B4-BE49-F238E27FC236}">
                <a16:creationId xmlns:a16="http://schemas.microsoft.com/office/drawing/2014/main" id="{B2015CD3-6972-42C9-8A3B-0E111DDA8982}"/>
              </a:ext>
            </a:extLst>
          </p:cNvPr>
          <p:cNvSpPr>
            <a:spLocks noGrp="1"/>
          </p:cNvSpPr>
          <p:nvPr>
            <p:ph type="sldNum" sz="quarter" idx="12"/>
          </p:nvPr>
        </p:nvSpPr>
        <p:spPr/>
        <p:txBody>
          <a:bodyPr anchor="ctr">
            <a:normAutofit/>
          </a:bodyPr>
          <a:lstStyle/>
          <a:p>
            <a:pPr>
              <a:spcAft>
                <a:spcPts val="600"/>
              </a:spcAft>
            </a:pPr>
            <a:fld id="{69A5F555-58CE-45E6-938E-77EBA57E5C55}" type="slidenum">
              <a:rPr lang="en-US" smtClean="0"/>
              <a:pPr>
                <a:spcAft>
                  <a:spcPts val="600"/>
                </a:spcAft>
              </a:pPr>
              <a:t>24</a:t>
            </a:fld>
            <a:endParaRPr lang="en-US"/>
          </a:p>
        </p:txBody>
      </p:sp>
      <p:pic>
        <p:nvPicPr>
          <p:cNvPr id="10" name="Content Placeholder 9" descr="Icon&#10;&#10;Description automatically generated">
            <a:extLst>
              <a:ext uri="{FF2B5EF4-FFF2-40B4-BE49-F238E27FC236}">
                <a16:creationId xmlns:a16="http://schemas.microsoft.com/office/drawing/2014/main" id="{83384257-9F40-4BCF-A260-9705423FF8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892" y="2045608"/>
            <a:ext cx="2866310" cy="2766787"/>
          </a:xfrm>
        </p:spPr>
      </p:pic>
    </p:spTree>
    <p:extLst>
      <p:ext uri="{BB962C8B-B14F-4D97-AF65-F5344CB8AC3E}">
        <p14:creationId xmlns:p14="http://schemas.microsoft.com/office/powerpoint/2010/main" val="1643609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6356-85DB-495F-9698-230A5FB0E262}"/>
              </a:ext>
            </a:extLst>
          </p:cNvPr>
          <p:cNvSpPr>
            <a:spLocks noGrp="1"/>
          </p:cNvSpPr>
          <p:nvPr>
            <p:ph type="title"/>
          </p:nvPr>
        </p:nvSpPr>
        <p:spPr/>
        <p:txBody>
          <a:bodyPr anchor="b">
            <a:noAutofit/>
          </a:bodyPr>
          <a:lstStyle/>
          <a:p>
            <a:r>
              <a:rPr lang="en-US" sz="2800" dirty="0"/>
              <a:t>Respondents </a:t>
            </a:r>
            <a:r>
              <a:rPr lang="en-US" sz="2800" b="1" i="1" dirty="0"/>
              <a:t>65 and older </a:t>
            </a:r>
            <a:r>
              <a:rPr lang="en-US" sz="2800" dirty="0"/>
              <a:t>were </a:t>
            </a:r>
            <a:r>
              <a:rPr lang="en-US" sz="2800" b="1" dirty="0"/>
              <a:t>MORE LIKELY* </a:t>
            </a:r>
            <a:r>
              <a:rPr lang="en-US" sz="2800" dirty="0"/>
              <a:t>to report they are</a:t>
            </a:r>
            <a:r>
              <a:rPr lang="en-US" sz="2800" b="1" i="1" dirty="0"/>
              <a:t> </a:t>
            </a:r>
            <a:r>
              <a:rPr lang="en-US" sz="2800" dirty="0"/>
              <a:t>as active in their community as they want to be (51%)</a:t>
            </a:r>
            <a:endParaRPr lang="en-US" sz="2800" b="1" dirty="0"/>
          </a:p>
        </p:txBody>
      </p:sp>
      <p:sp>
        <p:nvSpPr>
          <p:cNvPr id="12" name="Text Placeholder 3">
            <a:extLst>
              <a:ext uri="{FF2B5EF4-FFF2-40B4-BE49-F238E27FC236}">
                <a16:creationId xmlns:a16="http://schemas.microsoft.com/office/drawing/2014/main" id="{79A8BE32-FEFB-43D1-89F7-80AFEEBC6491}"/>
              </a:ext>
            </a:extLst>
          </p:cNvPr>
          <p:cNvSpPr>
            <a:spLocks noGrp="1"/>
          </p:cNvSpPr>
          <p:nvPr>
            <p:ph type="body" sz="half" idx="2"/>
          </p:nvPr>
        </p:nvSpPr>
        <p:spPr/>
        <p:txBody>
          <a:bodyPr/>
          <a:lstStyle/>
          <a:p>
            <a:pPr marL="342900" indent="-342900">
              <a:buFont typeface="Arial" panose="020B0604020202020204" pitchFamily="34" charset="0"/>
              <a:buChar char="•"/>
            </a:pPr>
            <a:endParaRPr lang="en-US" dirty="0"/>
          </a:p>
          <a:p>
            <a:r>
              <a:rPr lang="en-US" sz="2800" spc="-38" dirty="0">
                <a:latin typeface="+mj-lt"/>
                <a:ea typeface="+mj-ea"/>
                <a:cs typeface="+mj-cs"/>
              </a:rPr>
              <a:t>42% of those under 65 reported they are as active as they want to be</a:t>
            </a:r>
          </a:p>
        </p:txBody>
      </p:sp>
      <p:sp>
        <p:nvSpPr>
          <p:cNvPr id="4" name="Footer Placeholder 3">
            <a:extLst>
              <a:ext uri="{FF2B5EF4-FFF2-40B4-BE49-F238E27FC236}">
                <a16:creationId xmlns:a16="http://schemas.microsoft.com/office/drawing/2014/main" id="{90978572-43E3-4038-A2C4-652280F4BE94}"/>
              </a:ext>
            </a:extLst>
          </p:cNvPr>
          <p:cNvSpPr>
            <a:spLocks noGrp="1"/>
          </p:cNvSpPr>
          <p:nvPr>
            <p:ph type="ftr" sz="quarter" idx="11"/>
          </p:nvPr>
        </p:nvSpPr>
        <p:spPr/>
        <p:txBody>
          <a:bodyPr anchor="ctr">
            <a:normAutofit/>
          </a:bodyPr>
          <a:lstStyle/>
          <a:p>
            <a:pPr>
              <a:spcAft>
                <a:spcPts val="600"/>
              </a:spcAft>
            </a:pPr>
            <a:r>
              <a:rPr lang="en-US"/>
              <a:t>National Core Indicators - Aging and Disabilities</a:t>
            </a:r>
          </a:p>
        </p:txBody>
      </p:sp>
      <p:sp>
        <p:nvSpPr>
          <p:cNvPr id="5" name="Slide Number Placeholder 4">
            <a:extLst>
              <a:ext uri="{FF2B5EF4-FFF2-40B4-BE49-F238E27FC236}">
                <a16:creationId xmlns:a16="http://schemas.microsoft.com/office/drawing/2014/main" id="{FE403062-A996-437B-AA25-5109147A8110}"/>
              </a:ext>
            </a:extLst>
          </p:cNvPr>
          <p:cNvSpPr>
            <a:spLocks noGrp="1"/>
          </p:cNvSpPr>
          <p:nvPr>
            <p:ph type="sldNum" sz="quarter" idx="12"/>
          </p:nvPr>
        </p:nvSpPr>
        <p:spPr/>
        <p:txBody>
          <a:bodyPr anchor="ctr">
            <a:normAutofit/>
          </a:bodyPr>
          <a:lstStyle/>
          <a:p>
            <a:pPr>
              <a:spcAft>
                <a:spcPts val="600"/>
              </a:spcAft>
            </a:pPr>
            <a:fld id="{69A5F555-58CE-45E6-938E-77EBA57E5C55}" type="slidenum">
              <a:rPr lang="en-US" smtClean="0"/>
              <a:pPr>
                <a:spcAft>
                  <a:spcPts val="600"/>
                </a:spcAft>
              </a:pPr>
              <a:t>25</a:t>
            </a:fld>
            <a:endParaRPr lang="en-US"/>
          </a:p>
        </p:txBody>
      </p:sp>
      <p:sp>
        <p:nvSpPr>
          <p:cNvPr id="9" name="TextBox 8">
            <a:extLst>
              <a:ext uri="{FF2B5EF4-FFF2-40B4-BE49-F238E27FC236}">
                <a16:creationId xmlns:a16="http://schemas.microsoft.com/office/drawing/2014/main" id="{DE6BEAAE-9450-4D58-8A2F-39D89327C1E7}"/>
              </a:ext>
            </a:extLst>
          </p:cNvPr>
          <p:cNvSpPr txBox="1"/>
          <p:nvPr/>
        </p:nvSpPr>
        <p:spPr>
          <a:xfrm>
            <a:off x="319313" y="6166259"/>
            <a:ext cx="3944350" cy="369332"/>
          </a:xfrm>
          <a:prstGeom prst="rect">
            <a:avLst/>
          </a:prstGeom>
          <a:noFill/>
        </p:spPr>
        <p:txBody>
          <a:bodyPr wrap="none" rtlCol="0">
            <a:spAutoFit/>
          </a:bodyPr>
          <a:lstStyle/>
          <a:p>
            <a:r>
              <a:rPr lang="en-US" dirty="0"/>
              <a:t>*Statistically significant difference at .01</a:t>
            </a:r>
          </a:p>
        </p:txBody>
      </p:sp>
      <p:pic>
        <p:nvPicPr>
          <p:cNvPr id="10" name="Content Placeholder 9" descr="A picture containing outdoor, tree, ground, person&#10;&#10;Description automatically generated">
            <a:extLst>
              <a:ext uri="{FF2B5EF4-FFF2-40B4-BE49-F238E27FC236}">
                <a16:creationId xmlns:a16="http://schemas.microsoft.com/office/drawing/2014/main" id="{B5BA4F59-C67A-4F3F-B6A8-6E4EB58356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5259" y="3527075"/>
            <a:ext cx="3429001" cy="2286000"/>
          </a:xfrm>
        </p:spPr>
      </p:pic>
      <p:pic>
        <p:nvPicPr>
          <p:cNvPr id="3" name="Picture 2">
            <a:extLst>
              <a:ext uri="{FF2B5EF4-FFF2-40B4-BE49-F238E27FC236}">
                <a16:creationId xmlns:a16="http://schemas.microsoft.com/office/drawing/2014/main" id="{362EF89B-2172-4BD0-A5CD-DB1975F8477E}"/>
              </a:ext>
            </a:extLst>
          </p:cNvPr>
          <p:cNvPicPr>
            <a:picLocks noChangeAspect="1"/>
          </p:cNvPicPr>
          <p:nvPr/>
        </p:nvPicPr>
        <p:blipFill>
          <a:blip r:embed="rId3"/>
          <a:stretch>
            <a:fillRect/>
          </a:stretch>
        </p:blipFill>
        <p:spPr>
          <a:xfrm>
            <a:off x="5285259" y="765838"/>
            <a:ext cx="3429001" cy="2286000"/>
          </a:xfrm>
          <a:prstGeom prst="rect">
            <a:avLst/>
          </a:prstGeom>
        </p:spPr>
      </p:pic>
    </p:spTree>
    <p:extLst>
      <p:ext uri="{BB962C8B-B14F-4D97-AF65-F5344CB8AC3E}">
        <p14:creationId xmlns:p14="http://schemas.microsoft.com/office/powerpoint/2010/main" val="1169759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FD465-DF3B-4249-9D4A-AA388D1C1813}"/>
              </a:ext>
            </a:extLst>
          </p:cNvPr>
          <p:cNvSpPr>
            <a:spLocks noGrp="1"/>
          </p:cNvSpPr>
          <p:nvPr>
            <p:ph type="title"/>
          </p:nvPr>
        </p:nvSpPr>
        <p:spPr>
          <a:xfrm>
            <a:off x="5036169" y="647842"/>
            <a:ext cx="4034996" cy="2286000"/>
          </a:xfrm>
        </p:spPr>
        <p:txBody>
          <a:bodyPr anchor="b">
            <a:normAutofit/>
          </a:bodyPr>
          <a:lstStyle/>
          <a:p>
            <a:r>
              <a:rPr lang="en-US" dirty="0"/>
              <a:t>White respondents were </a:t>
            </a:r>
            <a:r>
              <a:rPr lang="en-US" b="1" dirty="0"/>
              <a:t>MORE LIKELY</a:t>
            </a:r>
            <a:r>
              <a:rPr lang="en-US" dirty="0"/>
              <a:t>* to report they are as active in their community as they want to be compared to Black respondents</a:t>
            </a:r>
          </a:p>
        </p:txBody>
      </p:sp>
      <p:pic>
        <p:nvPicPr>
          <p:cNvPr id="11" name="Picture Placeholder 10" descr="A picture containing outdoor, person, wearing, sunglasses&#10;&#10;Description automatically generated">
            <a:extLst>
              <a:ext uri="{FF2B5EF4-FFF2-40B4-BE49-F238E27FC236}">
                <a16:creationId xmlns:a16="http://schemas.microsoft.com/office/drawing/2014/main" id="{1E7668FA-0E4A-45BE-B395-3B49EBC84C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397" r="11024" b="4"/>
          <a:stretch/>
        </p:blipFill>
        <p:spPr>
          <a:xfrm>
            <a:off x="330746" y="722894"/>
            <a:ext cx="3508011" cy="5257800"/>
          </a:xfrm>
          <a:noFill/>
        </p:spPr>
      </p:pic>
      <p:sp>
        <p:nvSpPr>
          <p:cNvPr id="20" name="Text Placeholder 19">
            <a:extLst>
              <a:ext uri="{FF2B5EF4-FFF2-40B4-BE49-F238E27FC236}">
                <a16:creationId xmlns:a16="http://schemas.microsoft.com/office/drawing/2014/main" id="{672C1495-74A1-4E12-A5D6-A0563D80D72F}"/>
              </a:ext>
            </a:extLst>
          </p:cNvPr>
          <p:cNvSpPr>
            <a:spLocks noGrp="1"/>
          </p:cNvSpPr>
          <p:nvPr>
            <p:ph type="body" sz="half" idx="2"/>
          </p:nvPr>
        </p:nvSpPr>
        <p:spPr>
          <a:xfrm>
            <a:off x="5031610" y="3007254"/>
            <a:ext cx="4034997" cy="3379124"/>
          </a:xfrm>
        </p:spPr>
        <p:txBody>
          <a:bodyPr>
            <a:normAutofit/>
          </a:bodyPr>
          <a:lstStyle/>
          <a:p>
            <a:pPr marL="342900" indent="-342900">
              <a:buFont typeface="Arial" panose="020B0604020202020204" pitchFamily="34" charset="0"/>
              <a:buChar char="•"/>
            </a:pPr>
            <a:r>
              <a:rPr lang="en-US" sz="2400" b="1" dirty="0"/>
              <a:t>49% </a:t>
            </a:r>
            <a:r>
              <a:rPr lang="en-US" sz="1800" dirty="0"/>
              <a:t>of White respondents reported they are as active as they want to be</a:t>
            </a:r>
          </a:p>
          <a:p>
            <a:pPr marL="342900" indent="-342900">
              <a:buFont typeface="Arial" panose="020B0604020202020204" pitchFamily="34" charset="0"/>
              <a:buChar char="•"/>
            </a:pPr>
            <a:r>
              <a:rPr lang="en-US" sz="2400" b="1" dirty="0"/>
              <a:t>45%</a:t>
            </a:r>
            <a:r>
              <a:rPr lang="en-US" dirty="0"/>
              <a:t> </a:t>
            </a:r>
            <a:r>
              <a:rPr lang="en-US" sz="1800" dirty="0"/>
              <a:t>of Black respondents reported they are as active as they want to be</a:t>
            </a:r>
            <a:endParaRPr lang="en-US" dirty="0"/>
          </a:p>
        </p:txBody>
      </p:sp>
      <p:sp>
        <p:nvSpPr>
          <p:cNvPr id="4" name="Footer Placeholder 3">
            <a:extLst>
              <a:ext uri="{FF2B5EF4-FFF2-40B4-BE49-F238E27FC236}">
                <a16:creationId xmlns:a16="http://schemas.microsoft.com/office/drawing/2014/main" id="{FEE614B2-6071-430C-9FA7-25FBD8C0E901}"/>
              </a:ext>
            </a:extLst>
          </p:cNvPr>
          <p:cNvSpPr>
            <a:spLocks noGrp="1"/>
          </p:cNvSpPr>
          <p:nvPr>
            <p:ph type="ftr" sz="quarter" idx="11"/>
          </p:nvPr>
        </p:nvSpPr>
        <p:spPr>
          <a:xfrm>
            <a:off x="319315" y="6459792"/>
            <a:ext cx="6767289" cy="365125"/>
          </a:xfrm>
        </p:spPr>
        <p:txBody>
          <a:bodyPr anchor="ctr">
            <a:normAutofit/>
          </a:bodyPr>
          <a:lstStyle/>
          <a:p>
            <a:pPr>
              <a:spcAft>
                <a:spcPts val="600"/>
              </a:spcAft>
            </a:pPr>
            <a:r>
              <a:rPr lang="en-US"/>
              <a:t>National Core Indicators - Aging and Disabilities</a:t>
            </a:r>
          </a:p>
        </p:txBody>
      </p:sp>
      <p:sp>
        <p:nvSpPr>
          <p:cNvPr id="5" name="Slide Number Placeholder 4">
            <a:extLst>
              <a:ext uri="{FF2B5EF4-FFF2-40B4-BE49-F238E27FC236}">
                <a16:creationId xmlns:a16="http://schemas.microsoft.com/office/drawing/2014/main" id="{C7807C9D-373B-4775-8DC3-945CB81B5351}"/>
              </a:ext>
            </a:extLst>
          </p:cNvPr>
          <p:cNvSpPr>
            <a:spLocks noGrp="1"/>
          </p:cNvSpPr>
          <p:nvPr>
            <p:ph type="sldNum" sz="quarter" idx="12"/>
          </p:nvPr>
        </p:nvSpPr>
        <p:spPr>
          <a:xfrm>
            <a:off x="7425348" y="6459792"/>
            <a:ext cx="984019" cy="365125"/>
          </a:xfrm>
        </p:spPr>
        <p:txBody>
          <a:bodyPr anchor="ctr">
            <a:normAutofit/>
          </a:bodyPr>
          <a:lstStyle/>
          <a:p>
            <a:pPr>
              <a:spcAft>
                <a:spcPts val="600"/>
              </a:spcAft>
            </a:pPr>
            <a:fld id="{69A5F555-58CE-45E6-938E-77EBA57E5C55}" type="slidenum">
              <a:rPr lang="en-US" smtClean="0"/>
              <a:pPr>
                <a:spcAft>
                  <a:spcPts val="600"/>
                </a:spcAft>
              </a:pPr>
              <a:t>26</a:t>
            </a:fld>
            <a:endParaRPr lang="en-US"/>
          </a:p>
        </p:txBody>
      </p:sp>
    </p:spTree>
    <p:extLst>
      <p:ext uri="{BB962C8B-B14F-4D97-AF65-F5344CB8AC3E}">
        <p14:creationId xmlns:p14="http://schemas.microsoft.com/office/powerpoint/2010/main" val="1460119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C568-407B-4BEC-8E18-838A78B99BBD}"/>
              </a:ext>
            </a:extLst>
          </p:cNvPr>
          <p:cNvSpPr>
            <a:spLocks noGrp="1"/>
          </p:cNvSpPr>
          <p:nvPr>
            <p:ph type="title"/>
          </p:nvPr>
        </p:nvSpPr>
        <p:spPr>
          <a:xfrm>
            <a:off x="822960" y="286607"/>
            <a:ext cx="7543800" cy="968434"/>
          </a:xfrm>
        </p:spPr>
        <p:txBody>
          <a:bodyPr anchor="b">
            <a:normAutofit/>
          </a:bodyPr>
          <a:lstStyle/>
          <a:p>
            <a:r>
              <a:rPr lang="en-US" sz="2700" dirty="0"/>
              <a:t>The 50% of respondents</a:t>
            </a:r>
            <a:r>
              <a:rPr lang="en-US" sz="2400" dirty="0"/>
              <a:t> </a:t>
            </a:r>
            <a:r>
              <a:rPr lang="en-US" sz="2700" dirty="0"/>
              <a:t>who were as active in their community as they want to be were </a:t>
            </a:r>
            <a:r>
              <a:rPr lang="en-US" sz="2700" b="1" dirty="0"/>
              <a:t>MORE LIKELY* </a:t>
            </a:r>
            <a:r>
              <a:rPr lang="en-US" sz="2700" dirty="0"/>
              <a:t>to…</a:t>
            </a:r>
          </a:p>
        </p:txBody>
      </p:sp>
      <p:sp>
        <p:nvSpPr>
          <p:cNvPr id="4" name="Footer Placeholder 3">
            <a:extLst>
              <a:ext uri="{FF2B5EF4-FFF2-40B4-BE49-F238E27FC236}">
                <a16:creationId xmlns:a16="http://schemas.microsoft.com/office/drawing/2014/main" id="{67E75F28-EA97-4A8E-82A6-D978047CFA7A}"/>
              </a:ext>
            </a:extLst>
          </p:cNvPr>
          <p:cNvSpPr>
            <a:spLocks noGrp="1"/>
          </p:cNvSpPr>
          <p:nvPr>
            <p:ph type="ftr" sz="quarter" idx="11"/>
          </p:nvPr>
        </p:nvSpPr>
        <p:spPr>
          <a:xfrm>
            <a:off x="734641" y="6459792"/>
            <a:ext cx="5647105" cy="365125"/>
          </a:xfrm>
        </p:spPr>
        <p:txBody>
          <a:bodyPr anchor="ctr">
            <a:normAutofit/>
          </a:bodyPr>
          <a:lstStyle/>
          <a:p>
            <a:pPr algn="l">
              <a:spcAft>
                <a:spcPts val="600"/>
              </a:spcAft>
            </a:pPr>
            <a:r>
              <a:rPr lang="en-US"/>
              <a:t>National Core Indicators - Aging and Disabilities</a:t>
            </a:r>
          </a:p>
        </p:txBody>
      </p:sp>
      <p:sp>
        <p:nvSpPr>
          <p:cNvPr id="5" name="Slide Number Placeholder 4">
            <a:extLst>
              <a:ext uri="{FF2B5EF4-FFF2-40B4-BE49-F238E27FC236}">
                <a16:creationId xmlns:a16="http://schemas.microsoft.com/office/drawing/2014/main" id="{1C0DB12A-4AD0-4F89-9AC3-B9709020D7B2}"/>
              </a:ext>
            </a:extLst>
          </p:cNvPr>
          <p:cNvSpPr>
            <a:spLocks noGrp="1"/>
          </p:cNvSpPr>
          <p:nvPr>
            <p:ph type="sldNum" sz="quarter" idx="12"/>
          </p:nvPr>
        </p:nvSpPr>
        <p:spPr>
          <a:xfrm>
            <a:off x="7425348" y="6459792"/>
            <a:ext cx="984019" cy="365125"/>
          </a:xfrm>
        </p:spPr>
        <p:txBody>
          <a:bodyPr anchor="ctr">
            <a:normAutofit/>
          </a:bodyPr>
          <a:lstStyle/>
          <a:p>
            <a:pPr>
              <a:spcAft>
                <a:spcPts val="600"/>
              </a:spcAft>
            </a:pPr>
            <a:fld id="{69A5F555-58CE-45E6-938E-77EBA57E5C55}" type="slidenum">
              <a:rPr lang="en-US" smtClean="0"/>
              <a:pPr>
                <a:spcAft>
                  <a:spcPts val="600"/>
                </a:spcAft>
              </a:pPr>
              <a:t>27</a:t>
            </a:fld>
            <a:endParaRPr lang="en-US"/>
          </a:p>
        </p:txBody>
      </p:sp>
      <p:graphicFrame>
        <p:nvGraphicFramePr>
          <p:cNvPr id="8" name="Content Placeholder 7">
            <a:extLst>
              <a:ext uri="{FF2B5EF4-FFF2-40B4-BE49-F238E27FC236}">
                <a16:creationId xmlns:a16="http://schemas.microsoft.com/office/drawing/2014/main" id="{590B467F-98FA-4EC1-83B9-EEEEF3A7EC93}"/>
              </a:ext>
            </a:extLst>
          </p:cNvPr>
          <p:cNvGraphicFramePr>
            <a:graphicFrameLocks noGrp="1"/>
          </p:cNvGraphicFramePr>
          <p:nvPr>
            <p:ph idx="1"/>
            <p:extLst>
              <p:ext uri="{D42A27DB-BD31-4B8C-83A1-F6EECF244321}">
                <p14:modId xmlns:p14="http://schemas.microsoft.com/office/powerpoint/2010/main" val="2074665162"/>
              </p:ext>
            </p:extLst>
          </p:nvPr>
        </p:nvGraphicFramePr>
        <p:xfrm>
          <a:off x="381002" y="1600200"/>
          <a:ext cx="8321039" cy="4268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32CBD851-753B-4F08-8C21-48125D59B013}"/>
              </a:ext>
            </a:extLst>
          </p:cNvPr>
          <p:cNvSpPr txBox="1"/>
          <p:nvPr/>
        </p:nvSpPr>
        <p:spPr>
          <a:xfrm>
            <a:off x="1003622" y="5856667"/>
            <a:ext cx="7182479" cy="307777"/>
          </a:xfrm>
          <a:prstGeom prst="rect">
            <a:avLst/>
          </a:prstGeom>
          <a:noFill/>
        </p:spPr>
        <p:txBody>
          <a:bodyPr wrap="none" rtlCol="0">
            <a:spAutoFit/>
          </a:bodyPr>
          <a:lstStyle/>
          <a:p>
            <a:r>
              <a:rPr lang="en-US" sz="1400" dirty="0"/>
              <a:t>* Than people who are not as active as they want to be - Statistically significant difference at .01</a:t>
            </a:r>
          </a:p>
        </p:txBody>
      </p:sp>
    </p:spTree>
    <p:extLst>
      <p:ext uri="{BB962C8B-B14F-4D97-AF65-F5344CB8AC3E}">
        <p14:creationId xmlns:p14="http://schemas.microsoft.com/office/powerpoint/2010/main" val="96008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C568-407B-4BEC-8E18-838A78B99BBD}"/>
              </a:ext>
            </a:extLst>
          </p:cNvPr>
          <p:cNvSpPr>
            <a:spLocks noGrp="1"/>
          </p:cNvSpPr>
          <p:nvPr>
            <p:ph type="title"/>
          </p:nvPr>
        </p:nvSpPr>
        <p:spPr>
          <a:xfrm>
            <a:off x="342900" y="260154"/>
            <a:ext cx="4034996" cy="2286000"/>
          </a:xfrm>
        </p:spPr>
        <p:txBody>
          <a:bodyPr>
            <a:noAutofit/>
          </a:bodyPr>
          <a:lstStyle/>
          <a:p>
            <a:r>
              <a:rPr lang="en-US" sz="2400" dirty="0"/>
              <a:t>The </a:t>
            </a:r>
            <a:r>
              <a:rPr lang="en-US" sz="2400" dirty="0">
                <a:latin typeface="Calibri" panose="020F0502020204030204" pitchFamily="34" charset="0"/>
                <a:ea typeface="Calibri" panose="020F0502020204030204" pitchFamily="34" charset="0"/>
                <a:cs typeface="Times New Roman" panose="02020603050405020304" pitchFamily="18" charset="0"/>
              </a:rPr>
              <a:t>50% of respondents who were are as active in their community as they want to be were </a:t>
            </a:r>
            <a:r>
              <a:rPr lang="en-US" sz="2400" b="1" dirty="0">
                <a:latin typeface="Calibri" panose="020F0502020204030204" pitchFamily="34" charset="0"/>
                <a:ea typeface="Calibri" panose="020F0502020204030204" pitchFamily="34" charset="0"/>
                <a:cs typeface="Times New Roman" panose="02020603050405020304" pitchFamily="18" charset="0"/>
              </a:rPr>
              <a:t>MORE LIKELY* </a:t>
            </a:r>
            <a:r>
              <a:rPr lang="en-US" sz="2400" dirty="0"/>
              <a:t>to…</a:t>
            </a:r>
          </a:p>
        </p:txBody>
      </p:sp>
      <p:sp>
        <p:nvSpPr>
          <p:cNvPr id="36" name="Text Placeholder 35">
            <a:extLst>
              <a:ext uri="{FF2B5EF4-FFF2-40B4-BE49-F238E27FC236}">
                <a16:creationId xmlns:a16="http://schemas.microsoft.com/office/drawing/2014/main" id="{5B7D3255-F177-473D-9623-08522EFCDED9}"/>
              </a:ext>
            </a:extLst>
          </p:cNvPr>
          <p:cNvSpPr>
            <a:spLocks noGrp="1"/>
          </p:cNvSpPr>
          <p:nvPr>
            <p:ph type="body" sz="half" idx="2"/>
          </p:nvPr>
        </p:nvSpPr>
        <p:spPr>
          <a:xfrm>
            <a:off x="342901" y="2813410"/>
            <a:ext cx="4034997" cy="3379124"/>
          </a:xfrm>
        </p:spPr>
        <p:txBody>
          <a:bodyPr/>
          <a:lstStyle/>
          <a:p>
            <a:r>
              <a:rPr lang="en-US" dirty="0">
                <a:solidFill>
                  <a:schemeClr val="bg1"/>
                </a:solidFill>
              </a:rPr>
              <a:t>Like how they spend their day</a:t>
            </a:r>
          </a:p>
          <a:p>
            <a:pPr marL="685800" lvl="1" indent="-342900">
              <a:buFont typeface="Arial" panose="020B0604020202020204" pitchFamily="34" charset="0"/>
              <a:buChar char="•"/>
            </a:pPr>
            <a:r>
              <a:rPr lang="en-US" sz="2000" dirty="0">
                <a:solidFill>
                  <a:schemeClr val="bg1"/>
                </a:solidFill>
              </a:rPr>
              <a:t>78% as active as wants</a:t>
            </a:r>
          </a:p>
          <a:p>
            <a:pPr marL="685800" lvl="1" indent="-342900">
              <a:buFont typeface="Arial" panose="020B0604020202020204" pitchFamily="34" charset="0"/>
              <a:buChar char="•"/>
            </a:pPr>
            <a:r>
              <a:rPr lang="en-US" sz="2000" dirty="0">
                <a:solidFill>
                  <a:schemeClr val="bg1"/>
                </a:solidFill>
              </a:rPr>
              <a:t>43% not as active as wants</a:t>
            </a:r>
          </a:p>
          <a:p>
            <a:r>
              <a:rPr lang="en-US">
                <a:solidFill>
                  <a:schemeClr val="bg1"/>
                </a:solidFill>
              </a:rPr>
              <a:t>Get </a:t>
            </a:r>
            <a:r>
              <a:rPr lang="en-US"/>
              <a:t>to </a:t>
            </a:r>
            <a:r>
              <a:rPr lang="en-US" dirty="0"/>
              <a:t>do the things they enjoy outside of their home as much as they want to</a:t>
            </a:r>
            <a:endParaRPr lang="en-US" dirty="0">
              <a:solidFill>
                <a:schemeClr val="bg1"/>
              </a:solidFill>
            </a:endParaRPr>
          </a:p>
          <a:p>
            <a:pPr marL="685800" lvl="1" indent="-342900">
              <a:buFont typeface="Arial" panose="020B0604020202020204" pitchFamily="34" charset="0"/>
              <a:buChar char="•"/>
            </a:pPr>
            <a:r>
              <a:rPr lang="en-US" sz="2000" dirty="0">
                <a:solidFill>
                  <a:schemeClr val="bg1"/>
                </a:solidFill>
              </a:rPr>
              <a:t>87% as active as wants</a:t>
            </a:r>
          </a:p>
          <a:p>
            <a:pPr marL="685800" lvl="1" indent="-342900">
              <a:buFont typeface="Arial" panose="020B0604020202020204" pitchFamily="34" charset="0"/>
              <a:buChar char="•"/>
            </a:pPr>
            <a:r>
              <a:rPr lang="en-US" sz="2000" dirty="0">
                <a:solidFill>
                  <a:schemeClr val="bg1"/>
                </a:solidFill>
              </a:rPr>
              <a:t>39% not as active as want</a:t>
            </a:r>
          </a:p>
          <a:p>
            <a:endParaRPr lang="en-US" dirty="0"/>
          </a:p>
        </p:txBody>
      </p:sp>
      <p:sp>
        <p:nvSpPr>
          <p:cNvPr id="4" name="Footer Placeholder 3">
            <a:extLst>
              <a:ext uri="{FF2B5EF4-FFF2-40B4-BE49-F238E27FC236}">
                <a16:creationId xmlns:a16="http://schemas.microsoft.com/office/drawing/2014/main" id="{67E75F28-EA97-4A8E-82A6-D978047CFA7A}"/>
              </a:ext>
            </a:extLst>
          </p:cNvPr>
          <p:cNvSpPr>
            <a:spLocks noGrp="1"/>
          </p:cNvSpPr>
          <p:nvPr>
            <p:ph type="ftr" sz="quarter" idx="11"/>
          </p:nvPr>
        </p:nvSpPr>
        <p:spPr/>
        <p:txBody>
          <a:bodyPr/>
          <a:lstStyle/>
          <a:p>
            <a:pPr algn="l"/>
            <a:r>
              <a:rPr lang="en-US"/>
              <a:t>National Core Indicators - Aging and Disabilities</a:t>
            </a:r>
            <a:endParaRPr lang="en-US" dirty="0"/>
          </a:p>
        </p:txBody>
      </p:sp>
      <p:sp>
        <p:nvSpPr>
          <p:cNvPr id="5" name="Slide Number Placeholder 4">
            <a:extLst>
              <a:ext uri="{FF2B5EF4-FFF2-40B4-BE49-F238E27FC236}">
                <a16:creationId xmlns:a16="http://schemas.microsoft.com/office/drawing/2014/main" id="{1C0DB12A-4AD0-4F89-9AC3-B9709020D7B2}"/>
              </a:ext>
            </a:extLst>
          </p:cNvPr>
          <p:cNvSpPr>
            <a:spLocks noGrp="1"/>
          </p:cNvSpPr>
          <p:nvPr>
            <p:ph type="sldNum" sz="quarter" idx="12"/>
          </p:nvPr>
        </p:nvSpPr>
        <p:spPr/>
        <p:txBody>
          <a:bodyPr/>
          <a:lstStyle/>
          <a:p>
            <a:fld id="{69A5F555-58CE-45E6-938E-77EBA57E5C55}" type="slidenum">
              <a:rPr lang="en-US" smtClean="0"/>
              <a:t>28</a:t>
            </a:fld>
            <a:endParaRPr lang="en-US" dirty="0"/>
          </a:p>
        </p:txBody>
      </p:sp>
      <p:sp>
        <p:nvSpPr>
          <p:cNvPr id="6" name="TextBox 5">
            <a:extLst>
              <a:ext uri="{FF2B5EF4-FFF2-40B4-BE49-F238E27FC236}">
                <a16:creationId xmlns:a16="http://schemas.microsoft.com/office/drawing/2014/main" id="{7C9A4C4C-E3D0-420C-AC2A-8A07FA0AC601}"/>
              </a:ext>
            </a:extLst>
          </p:cNvPr>
          <p:cNvSpPr txBox="1"/>
          <p:nvPr/>
        </p:nvSpPr>
        <p:spPr>
          <a:xfrm>
            <a:off x="-19430" y="5939632"/>
            <a:ext cx="4179927" cy="523220"/>
          </a:xfrm>
          <a:prstGeom prst="rect">
            <a:avLst/>
          </a:prstGeom>
          <a:noFill/>
        </p:spPr>
        <p:txBody>
          <a:bodyPr wrap="none" rtlCol="0">
            <a:spAutoFit/>
          </a:bodyPr>
          <a:lstStyle/>
          <a:p>
            <a:r>
              <a:rPr lang="en-US" sz="1400" dirty="0"/>
              <a:t>* than people who are not as active as they want to be</a:t>
            </a:r>
          </a:p>
          <a:p>
            <a:r>
              <a:rPr lang="en-US" sz="1400" dirty="0"/>
              <a:t> Statistically significant difference at .01</a:t>
            </a:r>
          </a:p>
        </p:txBody>
      </p:sp>
      <p:pic>
        <p:nvPicPr>
          <p:cNvPr id="40" name="Content Placeholder 39" descr="A picture containing text, person, person&#10;&#10;Description automatically generated">
            <a:extLst>
              <a:ext uri="{FF2B5EF4-FFF2-40B4-BE49-F238E27FC236}">
                <a16:creationId xmlns:a16="http://schemas.microsoft.com/office/drawing/2014/main" id="{7651B908-FDB1-49EA-AA33-F7CA9480C3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10175" y="916386"/>
            <a:ext cx="3259138" cy="4888707"/>
          </a:xfrm>
        </p:spPr>
      </p:pic>
    </p:spTree>
    <p:extLst>
      <p:ext uri="{BB962C8B-B14F-4D97-AF65-F5344CB8AC3E}">
        <p14:creationId xmlns:p14="http://schemas.microsoft.com/office/powerpoint/2010/main" val="2693805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BB98-35CC-45E9-9031-EF481399CFD8}"/>
              </a:ext>
            </a:extLst>
          </p:cNvPr>
          <p:cNvSpPr>
            <a:spLocks noGrp="1"/>
          </p:cNvSpPr>
          <p:nvPr>
            <p:ph type="title"/>
          </p:nvPr>
        </p:nvSpPr>
        <p:spPr>
          <a:xfrm>
            <a:off x="734639" y="893443"/>
            <a:ext cx="7543800" cy="968434"/>
          </a:xfrm>
        </p:spPr>
        <p:txBody>
          <a:bodyPr>
            <a:normAutofit fontScale="90000"/>
          </a:bodyPr>
          <a:lstStyle/>
          <a:p>
            <a:pPr algn="ctr"/>
            <a:r>
              <a:rPr lang="en-US" b="1" dirty="0"/>
              <a:t>6 </a:t>
            </a:r>
            <a:r>
              <a:rPr lang="en-US" dirty="0"/>
              <a:t>in </a:t>
            </a:r>
            <a:r>
              <a:rPr lang="en-US" b="1" dirty="0"/>
              <a:t>10</a:t>
            </a:r>
            <a:r>
              <a:rPr lang="en-US" dirty="0"/>
              <a:t> across states get to do the things they enjoy outside of their home as much as they want to</a:t>
            </a:r>
            <a:endParaRPr lang="en-US" b="1" dirty="0"/>
          </a:p>
        </p:txBody>
      </p:sp>
      <p:sp>
        <p:nvSpPr>
          <p:cNvPr id="4" name="Footer Placeholder 3">
            <a:extLst>
              <a:ext uri="{FF2B5EF4-FFF2-40B4-BE49-F238E27FC236}">
                <a16:creationId xmlns:a16="http://schemas.microsoft.com/office/drawing/2014/main" id="{D89E923D-A336-4A56-9F6D-293EA3E95247}"/>
              </a:ext>
            </a:extLst>
          </p:cNvPr>
          <p:cNvSpPr>
            <a:spLocks noGrp="1"/>
          </p:cNvSpPr>
          <p:nvPr>
            <p:ph type="ftr" sz="quarter" idx="11"/>
          </p:nvPr>
        </p:nvSpPr>
        <p:spPr/>
        <p:txBody>
          <a:bodyPr/>
          <a:lstStyle/>
          <a:p>
            <a:pPr algn="l"/>
            <a:r>
              <a:rPr lang="en-US"/>
              <a:t>National Core Indicators - Aging and Disabilities</a:t>
            </a:r>
            <a:endParaRPr lang="en-US" dirty="0"/>
          </a:p>
        </p:txBody>
      </p:sp>
      <p:sp>
        <p:nvSpPr>
          <p:cNvPr id="5" name="Slide Number Placeholder 4">
            <a:extLst>
              <a:ext uri="{FF2B5EF4-FFF2-40B4-BE49-F238E27FC236}">
                <a16:creationId xmlns:a16="http://schemas.microsoft.com/office/drawing/2014/main" id="{01FF0649-A27E-4872-B45A-4424E4862FD1}"/>
              </a:ext>
            </a:extLst>
          </p:cNvPr>
          <p:cNvSpPr>
            <a:spLocks noGrp="1"/>
          </p:cNvSpPr>
          <p:nvPr>
            <p:ph type="sldNum" sz="quarter" idx="12"/>
          </p:nvPr>
        </p:nvSpPr>
        <p:spPr/>
        <p:txBody>
          <a:bodyPr/>
          <a:lstStyle/>
          <a:p>
            <a:fld id="{69A5F555-58CE-45E6-938E-77EBA57E5C55}" type="slidenum">
              <a:rPr lang="en-US" smtClean="0"/>
              <a:t>29</a:t>
            </a:fld>
            <a:endParaRPr lang="en-US" dirty="0"/>
          </a:p>
        </p:txBody>
      </p:sp>
      <p:grpSp>
        <p:nvGrpSpPr>
          <p:cNvPr id="14" name="Group 13">
            <a:extLst>
              <a:ext uri="{FF2B5EF4-FFF2-40B4-BE49-F238E27FC236}">
                <a16:creationId xmlns:a16="http://schemas.microsoft.com/office/drawing/2014/main" id="{1D84603B-8372-4719-8B27-1AAB0DE446AE}"/>
              </a:ext>
            </a:extLst>
          </p:cNvPr>
          <p:cNvGrpSpPr/>
          <p:nvPr/>
        </p:nvGrpSpPr>
        <p:grpSpPr>
          <a:xfrm>
            <a:off x="2009087" y="2773670"/>
            <a:ext cx="4994904" cy="1310660"/>
            <a:chOff x="1162573" y="4236720"/>
            <a:chExt cx="3524774" cy="914400"/>
          </a:xfrm>
        </p:grpSpPr>
        <p:grpSp>
          <p:nvGrpSpPr>
            <p:cNvPr id="9" name="Group 8">
              <a:extLst>
                <a:ext uri="{FF2B5EF4-FFF2-40B4-BE49-F238E27FC236}">
                  <a16:creationId xmlns:a16="http://schemas.microsoft.com/office/drawing/2014/main" id="{A9EE54A3-E328-4AC3-AA9B-EC36B6F72EBF}"/>
                </a:ext>
              </a:extLst>
            </p:cNvPr>
            <p:cNvGrpSpPr/>
            <p:nvPr/>
          </p:nvGrpSpPr>
          <p:grpSpPr>
            <a:xfrm>
              <a:off x="1162573" y="4236720"/>
              <a:ext cx="1584960" cy="914400"/>
              <a:chOff x="4114800" y="2971800"/>
              <a:chExt cx="1584960" cy="914400"/>
            </a:xfrm>
          </p:grpSpPr>
          <p:pic>
            <p:nvPicPr>
              <p:cNvPr id="7" name="Graphic 6" descr="Man and woman">
                <a:extLst>
                  <a:ext uri="{FF2B5EF4-FFF2-40B4-BE49-F238E27FC236}">
                    <a16:creationId xmlns:a16="http://schemas.microsoft.com/office/drawing/2014/main" id="{6AD2DFF3-B6BA-40A4-860F-3F76786239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4800" y="2971800"/>
                <a:ext cx="914400" cy="914400"/>
              </a:xfrm>
              <a:prstGeom prst="rect">
                <a:avLst/>
              </a:prstGeom>
            </p:spPr>
          </p:pic>
          <p:pic>
            <p:nvPicPr>
              <p:cNvPr id="8" name="Graphic 7" descr="Man and woman">
                <a:extLst>
                  <a:ext uri="{FF2B5EF4-FFF2-40B4-BE49-F238E27FC236}">
                    <a16:creationId xmlns:a16="http://schemas.microsoft.com/office/drawing/2014/main" id="{6F5CF9AA-3F40-4990-9403-62BFA863D3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5360" y="2971800"/>
                <a:ext cx="914400" cy="914400"/>
              </a:xfrm>
              <a:prstGeom prst="rect">
                <a:avLst/>
              </a:prstGeom>
            </p:spPr>
          </p:pic>
        </p:grpSp>
        <p:grpSp>
          <p:nvGrpSpPr>
            <p:cNvPr id="10" name="Group 9">
              <a:extLst>
                <a:ext uri="{FF2B5EF4-FFF2-40B4-BE49-F238E27FC236}">
                  <a16:creationId xmlns:a16="http://schemas.microsoft.com/office/drawing/2014/main" id="{D2FBFC7E-9F06-4F55-8FA6-00879C78FDB8}"/>
                </a:ext>
              </a:extLst>
            </p:cNvPr>
            <p:cNvGrpSpPr/>
            <p:nvPr/>
          </p:nvGrpSpPr>
          <p:grpSpPr>
            <a:xfrm>
              <a:off x="3102387" y="4236720"/>
              <a:ext cx="1584960" cy="914400"/>
              <a:chOff x="4114800" y="2971800"/>
              <a:chExt cx="1584960" cy="914400"/>
            </a:xfrm>
          </p:grpSpPr>
          <p:pic>
            <p:nvPicPr>
              <p:cNvPr id="11" name="Graphic 10" descr="Man and woman">
                <a:extLst>
                  <a:ext uri="{FF2B5EF4-FFF2-40B4-BE49-F238E27FC236}">
                    <a16:creationId xmlns:a16="http://schemas.microsoft.com/office/drawing/2014/main" id="{5899D446-CB87-4505-97F0-8D1E181835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4800" y="2971800"/>
                <a:ext cx="914400" cy="914400"/>
              </a:xfrm>
              <a:prstGeom prst="rect">
                <a:avLst/>
              </a:prstGeom>
            </p:spPr>
          </p:pic>
          <p:pic>
            <p:nvPicPr>
              <p:cNvPr id="12" name="Graphic 11" descr="Man and woman">
                <a:extLst>
                  <a:ext uri="{FF2B5EF4-FFF2-40B4-BE49-F238E27FC236}">
                    <a16:creationId xmlns:a16="http://schemas.microsoft.com/office/drawing/2014/main" id="{C0D8E8F9-E5F4-4878-89B4-66560B147F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5360" y="2971800"/>
                <a:ext cx="914400" cy="914400"/>
              </a:xfrm>
              <a:prstGeom prst="rect">
                <a:avLst/>
              </a:prstGeom>
            </p:spPr>
          </p:pic>
        </p:grpSp>
        <p:pic>
          <p:nvPicPr>
            <p:cNvPr id="13" name="Graphic 12" descr="Man and woman">
              <a:extLst>
                <a:ext uri="{FF2B5EF4-FFF2-40B4-BE49-F238E27FC236}">
                  <a16:creationId xmlns:a16="http://schemas.microsoft.com/office/drawing/2014/main" id="{7473A75C-ACEC-41F0-9D5D-14F81FD6C1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1827" y="4236720"/>
              <a:ext cx="914400" cy="914400"/>
            </a:xfrm>
            <a:prstGeom prst="rect">
              <a:avLst/>
            </a:prstGeom>
          </p:spPr>
        </p:pic>
      </p:grpSp>
      <p:sp>
        <p:nvSpPr>
          <p:cNvPr id="17" name="Rectangle 16">
            <a:extLst>
              <a:ext uri="{FF2B5EF4-FFF2-40B4-BE49-F238E27FC236}">
                <a16:creationId xmlns:a16="http://schemas.microsoft.com/office/drawing/2014/main" id="{DABE086D-3AA2-4B33-B2CB-F64EA486A802}"/>
              </a:ext>
            </a:extLst>
          </p:cNvPr>
          <p:cNvSpPr/>
          <p:nvPr/>
        </p:nvSpPr>
        <p:spPr>
          <a:xfrm>
            <a:off x="734639" y="4579564"/>
            <a:ext cx="7543800" cy="1384995"/>
          </a:xfrm>
          <a:prstGeom prst="rect">
            <a:avLst/>
          </a:prstGeom>
        </p:spPr>
        <p:txBody>
          <a:bodyPr wrap="square">
            <a:spAutoFit/>
          </a:bodyPr>
          <a:lstStyle/>
          <a:p>
            <a:pPr algn="ctr"/>
            <a:r>
              <a:rPr lang="en-US" sz="2800" b="1" spc="-38" dirty="0">
                <a:solidFill>
                  <a:schemeClr val="tx1">
                    <a:lumMod val="75000"/>
                    <a:lumOff val="25000"/>
                  </a:schemeClr>
                </a:solidFill>
                <a:latin typeface="+mj-lt"/>
                <a:ea typeface="+mj-ea"/>
                <a:cs typeface="+mj-cs"/>
              </a:rPr>
              <a:t>62% of participants in HCBS programs </a:t>
            </a:r>
            <a:r>
              <a:rPr lang="en-US" sz="2800" spc="-38" dirty="0">
                <a:solidFill>
                  <a:schemeClr val="tx1">
                    <a:lumMod val="75000"/>
                    <a:lumOff val="25000"/>
                  </a:schemeClr>
                </a:solidFill>
                <a:latin typeface="+mj-lt"/>
                <a:ea typeface="+mj-ea"/>
                <a:cs typeface="+mj-cs"/>
              </a:rPr>
              <a:t>reported they do the things they enjoy outside of their home as much as they want to</a:t>
            </a:r>
          </a:p>
        </p:txBody>
      </p:sp>
    </p:spTree>
    <p:extLst>
      <p:ext uri="{BB962C8B-B14F-4D97-AF65-F5344CB8AC3E}">
        <p14:creationId xmlns:p14="http://schemas.microsoft.com/office/powerpoint/2010/main" val="161935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AF2391-BC11-458D-915B-475F79572830}"/>
              </a:ext>
            </a:extLst>
          </p:cNvPr>
          <p:cNvSpPr>
            <a:spLocks noGrp="1"/>
          </p:cNvSpPr>
          <p:nvPr>
            <p:ph type="title"/>
          </p:nvPr>
        </p:nvSpPr>
        <p:spPr>
          <a:xfrm>
            <a:off x="822960" y="286607"/>
            <a:ext cx="7543800" cy="968434"/>
          </a:xfrm>
        </p:spPr>
        <p:txBody>
          <a:bodyPr anchor="b">
            <a:normAutofit/>
          </a:bodyPr>
          <a:lstStyle/>
          <a:p>
            <a:r>
              <a:rPr lang="en-US" b="1" dirty="0"/>
              <a:t>NCI-AD Data Spotlight </a:t>
            </a:r>
          </a:p>
        </p:txBody>
      </p:sp>
      <p:sp>
        <p:nvSpPr>
          <p:cNvPr id="11" name="Footer Placeholder 4">
            <a:extLst>
              <a:ext uri="{FF2B5EF4-FFF2-40B4-BE49-F238E27FC236}">
                <a16:creationId xmlns:a16="http://schemas.microsoft.com/office/drawing/2014/main" id="{1DDFF332-69F6-4AAD-AF04-9676B1292BC4}"/>
              </a:ext>
            </a:extLst>
          </p:cNvPr>
          <p:cNvSpPr>
            <a:spLocks noGrp="1"/>
          </p:cNvSpPr>
          <p:nvPr>
            <p:ph type="ftr" sz="quarter" idx="11"/>
          </p:nvPr>
        </p:nvSpPr>
        <p:spPr>
          <a:xfrm>
            <a:off x="822963" y="6459792"/>
            <a:ext cx="5558782" cy="365125"/>
          </a:xfrm>
        </p:spPr>
        <p:txBody>
          <a:bodyPr/>
          <a:lstStyle/>
          <a:p>
            <a:pPr>
              <a:spcAft>
                <a:spcPts val="600"/>
              </a:spcAft>
            </a:pPr>
            <a:r>
              <a:rPr lang="en-US"/>
              <a:t>National Core Indicators - Aging and Disabilities</a:t>
            </a:r>
          </a:p>
        </p:txBody>
      </p:sp>
      <p:sp>
        <p:nvSpPr>
          <p:cNvPr id="13" name="Slide Number Placeholder 5">
            <a:extLst>
              <a:ext uri="{FF2B5EF4-FFF2-40B4-BE49-F238E27FC236}">
                <a16:creationId xmlns:a16="http://schemas.microsoft.com/office/drawing/2014/main" id="{23E326BB-8C75-4093-B886-10CEA84E6A24}"/>
              </a:ext>
            </a:extLst>
          </p:cNvPr>
          <p:cNvSpPr>
            <a:spLocks noGrp="1"/>
          </p:cNvSpPr>
          <p:nvPr>
            <p:ph type="sldNum" sz="quarter" idx="12"/>
          </p:nvPr>
        </p:nvSpPr>
        <p:spPr>
          <a:xfrm>
            <a:off x="7425348" y="6459792"/>
            <a:ext cx="984019" cy="365125"/>
          </a:xfrm>
        </p:spPr>
        <p:txBody>
          <a:bodyPr/>
          <a:lstStyle/>
          <a:p>
            <a:pPr>
              <a:spcAft>
                <a:spcPts val="600"/>
              </a:spcAft>
            </a:pPr>
            <a:fld id="{69A5F555-58CE-45E6-938E-77EBA57E5C55}" type="slidenum">
              <a:rPr lang="en-US" smtClean="0"/>
              <a:pPr>
                <a:spcAft>
                  <a:spcPts val="600"/>
                </a:spcAft>
              </a:pPr>
              <a:t>3</a:t>
            </a:fld>
            <a:endParaRPr lang="en-US"/>
          </a:p>
        </p:txBody>
      </p:sp>
      <p:pic>
        <p:nvPicPr>
          <p:cNvPr id="7" name="Picture 6">
            <a:extLst>
              <a:ext uri="{FF2B5EF4-FFF2-40B4-BE49-F238E27FC236}">
                <a16:creationId xmlns:a16="http://schemas.microsoft.com/office/drawing/2014/main" id="{20548D47-6003-4493-A6D4-CAAB7A187ECA}"/>
              </a:ext>
            </a:extLst>
          </p:cNvPr>
          <p:cNvPicPr>
            <a:picLocks noChangeAspect="1"/>
          </p:cNvPicPr>
          <p:nvPr/>
        </p:nvPicPr>
        <p:blipFill>
          <a:blip r:embed="rId3"/>
          <a:stretch>
            <a:fillRect/>
          </a:stretch>
        </p:blipFill>
        <p:spPr>
          <a:xfrm>
            <a:off x="4484914" y="1552584"/>
            <a:ext cx="4337516" cy="25170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020F2464-E41A-4CEC-BAAB-76B4BD524086}"/>
              </a:ext>
            </a:extLst>
          </p:cNvPr>
          <p:cNvPicPr>
            <a:picLocks noChangeAspect="1"/>
          </p:cNvPicPr>
          <p:nvPr/>
        </p:nvPicPr>
        <p:blipFill>
          <a:blip r:embed="rId4"/>
          <a:stretch>
            <a:fillRect/>
          </a:stretch>
        </p:blipFill>
        <p:spPr>
          <a:xfrm>
            <a:off x="822960" y="3318331"/>
            <a:ext cx="4529744" cy="25821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Content Placeholder 2">
            <a:extLst>
              <a:ext uri="{FF2B5EF4-FFF2-40B4-BE49-F238E27FC236}">
                <a16:creationId xmlns:a16="http://schemas.microsoft.com/office/drawing/2014/main" id="{B138D38E-179A-48D8-BF99-B2EB235619D5}"/>
              </a:ext>
            </a:extLst>
          </p:cNvPr>
          <p:cNvSpPr>
            <a:spLocks noGrp="1"/>
          </p:cNvSpPr>
          <p:nvPr>
            <p:ph idx="1"/>
          </p:nvPr>
        </p:nvSpPr>
        <p:spPr>
          <a:xfrm>
            <a:off x="397772" y="1692055"/>
            <a:ext cx="3967401" cy="1522588"/>
          </a:xfrm>
        </p:spPr>
        <p:txBody>
          <a:bodyPr>
            <a:normAutofit/>
          </a:bodyPr>
          <a:lstStyle/>
          <a:p>
            <a:r>
              <a:rPr lang="en-US" sz="2400" dirty="0"/>
              <a:t>A short video “spotlighting” data from the 2018-19 NCI-AD National Report </a:t>
            </a:r>
          </a:p>
        </p:txBody>
      </p:sp>
    </p:spTree>
    <p:extLst>
      <p:ext uri="{BB962C8B-B14F-4D97-AF65-F5344CB8AC3E}">
        <p14:creationId xmlns:p14="http://schemas.microsoft.com/office/powerpoint/2010/main" val="233698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8F9A62-8AE8-4FD3-BAF3-A95E9F5632E4}"/>
              </a:ext>
            </a:extLst>
          </p:cNvPr>
          <p:cNvSpPr>
            <a:spLocks noGrp="1"/>
          </p:cNvSpPr>
          <p:nvPr>
            <p:ph type="ctrTitle"/>
          </p:nvPr>
        </p:nvSpPr>
        <p:spPr/>
        <p:txBody>
          <a:bodyPr>
            <a:normAutofit/>
          </a:bodyPr>
          <a:lstStyle/>
          <a:p>
            <a:r>
              <a:rPr lang="en-US" sz="5500" dirty="0"/>
              <a:t>Anthem &amp; Social Connectedness </a:t>
            </a:r>
          </a:p>
        </p:txBody>
      </p:sp>
      <p:sp>
        <p:nvSpPr>
          <p:cNvPr id="8" name="Subtitle 7">
            <a:extLst>
              <a:ext uri="{FF2B5EF4-FFF2-40B4-BE49-F238E27FC236}">
                <a16:creationId xmlns:a16="http://schemas.microsoft.com/office/drawing/2014/main" id="{B5A5F0D4-5287-4E4E-80F4-6D3934F4D9A3}"/>
              </a:ext>
            </a:extLst>
          </p:cNvPr>
          <p:cNvSpPr>
            <a:spLocks noGrp="1"/>
          </p:cNvSpPr>
          <p:nvPr>
            <p:ph type="subTitle" idx="1"/>
          </p:nvPr>
        </p:nvSpPr>
        <p:spPr/>
        <p:txBody>
          <a:bodyPr/>
          <a:lstStyle/>
          <a:p>
            <a:r>
              <a:rPr lang="en-US" dirty="0"/>
              <a:t>Responding to the need </a:t>
            </a:r>
          </a:p>
        </p:txBody>
      </p:sp>
      <p:sp>
        <p:nvSpPr>
          <p:cNvPr id="5" name="Footer Placeholder 4">
            <a:extLst>
              <a:ext uri="{FF2B5EF4-FFF2-40B4-BE49-F238E27FC236}">
                <a16:creationId xmlns:a16="http://schemas.microsoft.com/office/drawing/2014/main" id="{2D03F9B8-DCBF-4F73-BD2D-2DAD80C1EB69}"/>
              </a:ext>
            </a:extLst>
          </p:cNvPr>
          <p:cNvSpPr>
            <a:spLocks noGrp="1"/>
          </p:cNvSpPr>
          <p:nvPr>
            <p:ph type="ftr" sz="quarter" idx="4294967295"/>
          </p:nvPr>
        </p:nvSpPr>
        <p:spPr>
          <a:xfrm>
            <a:off x="2" y="6459540"/>
            <a:ext cx="5559425" cy="365125"/>
          </a:xfrm>
        </p:spPr>
        <p:txBody>
          <a:bodyPr/>
          <a:lstStyle/>
          <a:p>
            <a:r>
              <a:rPr lang="en-US"/>
              <a:t>National Core Indicators - Aging and Disabilities</a:t>
            </a:r>
            <a:endParaRPr lang="en-US" dirty="0"/>
          </a:p>
        </p:txBody>
      </p:sp>
      <p:sp>
        <p:nvSpPr>
          <p:cNvPr id="6" name="Slide Number Placeholder 5">
            <a:extLst>
              <a:ext uri="{FF2B5EF4-FFF2-40B4-BE49-F238E27FC236}">
                <a16:creationId xmlns:a16="http://schemas.microsoft.com/office/drawing/2014/main" id="{B6CA90AD-EA85-4660-883C-F6B4A3D6D8BA}"/>
              </a:ext>
            </a:extLst>
          </p:cNvPr>
          <p:cNvSpPr>
            <a:spLocks noGrp="1"/>
          </p:cNvSpPr>
          <p:nvPr>
            <p:ph type="sldNum" sz="quarter" idx="4294967295"/>
          </p:nvPr>
        </p:nvSpPr>
        <p:spPr>
          <a:xfrm>
            <a:off x="8159750" y="6459540"/>
            <a:ext cx="984250" cy="365125"/>
          </a:xfrm>
        </p:spPr>
        <p:txBody>
          <a:bodyPr/>
          <a:lstStyle/>
          <a:p>
            <a:fld id="{69A5F555-58CE-45E6-938E-77EBA57E5C55}" type="slidenum">
              <a:rPr lang="en-US" smtClean="0"/>
              <a:t>30</a:t>
            </a:fld>
            <a:endParaRPr lang="en-US" dirty="0"/>
          </a:p>
        </p:txBody>
      </p:sp>
    </p:spTree>
    <p:extLst>
      <p:ext uri="{BB962C8B-B14F-4D97-AF65-F5344CB8AC3E}">
        <p14:creationId xmlns:p14="http://schemas.microsoft.com/office/powerpoint/2010/main" val="2642706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ACD6EC-B529-4A4A-87F8-B7FA7D50E4C1}"/>
              </a:ext>
            </a:extLst>
          </p:cNvPr>
          <p:cNvSpPr>
            <a:spLocks noGrp="1"/>
          </p:cNvSpPr>
          <p:nvPr>
            <p:ph type="title"/>
          </p:nvPr>
        </p:nvSpPr>
        <p:spPr>
          <a:xfrm>
            <a:off x="800100" y="2086405"/>
            <a:ext cx="7543800" cy="2685193"/>
          </a:xfrm>
        </p:spPr>
        <p:txBody>
          <a:bodyPr anchor="ctr">
            <a:normAutofit/>
          </a:bodyPr>
          <a:lstStyle/>
          <a:p>
            <a:pPr algn="ctr"/>
            <a:r>
              <a:rPr lang="en-US" sz="4400" b="1" dirty="0">
                <a:solidFill>
                  <a:schemeClr val="accent2">
                    <a:lumMod val="75000"/>
                  </a:schemeClr>
                </a:solidFill>
              </a:rPr>
              <a:t>Questions?</a:t>
            </a:r>
            <a:br>
              <a:rPr lang="en-US" sz="4400" b="1" dirty="0">
                <a:solidFill>
                  <a:schemeClr val="accent2">
                    <a:lumMod val="75000"/>
                  </a:schemeClr>
                </a:solidFill>
              </a:rPr>
            </a:br>
            <a:r>
              <a:rPr lang="en-US" sz="4400" b="1" dirty="0">
                <a:solidFill>
                  <a:schemeClr val="accent2">
                    <a:lumMod val="75000"/>
                  </a:schemeClr>
                </a:solidFill>
              </a:rPr>
              <a:t> </a:t>
            </a:r>
            <a:br>
              <a:rPr lang="en-US" sz="4400" b="1" dirty="0">
                <a:solidFill>
                  <a:schemeClr val="accent2">
                    <a:lumMod val="75000"/>
                  </a:schemeClr>
                </a:solidFill>
              </a:rPr>
            </a:br>
            <a:r>
              <a:rPr lang="en-US" sz="4400" b="1" dirty="0">
                <a:solidFill>
                  <a:schemeClr val="accent2">
                    <a:lumMod val="75000"/>
                  </a:schemeClr>
                </a:solidFill>
              </a:rPr>
              <a:t>Reflections…</a:t>
            </a:r>
          </a:p>
        </p:txBody>
      </p:sp>
    </p:spTree>
    <p:extLst>
      <p:ext uri="{BB962C8B-B14F-4D97-AF65-F5344CB8AC3E}">
        <p14:creationId xmlns:p14="http://schemas.microsoft.com/office/powerpoint/2010/main" val="1401343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FE1CD-16A7-45FC-96F0-71385430A393}"/>
              </a:ext>
            </a:extLst>
          </p:cNvPr>
          <p:cNvSpPr>
            <a:spLocks noGrp="1"/>
          </p:cNvSpPr>
          <p:nvPr>
            <p:ph type="ctrTitle"/>
          </p:nvPr>
        </p:nvSpPr>
        <p:spPr/>
        <p:txBody>
          <a:bodyPr/>
          <a:lstStyle/>
          <a:p>
            <a:r>
              <a:rPr lang="en-US" dirty="0"/>
              <a:t>Contact Info:</a:t>
            </a:r>
          </a:p>
        </p:txBody>
      </p:sp>
      <p:sp>
        <p:nvSpPr>
          <p:cNvPr id="3" name="Subtitle 2">
            <a:extLst>
              <a:ext uri="{FF2B5EF4-FFF2-40B4-BE49-F238E27FC236}">
                <a16:creationId xmlns:a16="http://schemas.microsoft.com/office/drawing/2014/main" id="{7387B6A6-D3DB-41EB-B735-91E3D4710EB7}"/>
              </a:ext>
            </a:extLst>
          </p:cNvPr>
          <p:cNvSpPr>
            <a:spLocks noGrp="1"/>
          </p:cNvSpPr>
          <p:nvPr>
            <p:ph type="subTitle" idx="1"/>
          </p:nvPr>
        </p:nvSpPr>
        <p:spPr/>
        <p:txBody>
          <a:bodyPr/>
          <a:lstStyle/>
          <a:p>
            <a:r>
              <a:rPr lang="en-US" dirty="0">
                <a:hlinkClick r:id="rId3">
                  <a:extLst>
                    <a:ext uri="{A12FA001-AC4F-418D-AE19-62706E023703}">
                      <ahyp:hlinkClr xmlns:ahyp="http://schemas.microsoft.com/office/drawing/2018/hyperlinkcolor" val="tx"/>
                    </a:ext>
                  </a:extLst>
                </a:hlinkClick>
              </a:rPr>
              <a:t>ayoung@advancingstates.org</a:t>
            </a:r>
            <a:r>
              <a:rPr lang="en-US" dirty="0"/>
              <a:t> </a:t>
            </a:r>
          </a:p>
          <a:p>
            <a:r>
              <a:rPr lang="en-US" dirty="0">
                <a:hlinkClick r:id="rId4">
                  <a:extLst>
                    <a:ext uri="{A12FA001-AC4F-418D-AE19-62706E023703}">
                      <ahyp:hlinkClr xmlns:ahyp="http://schemas.microsoft.com/office/drawing/2018/hyperlinkcolor" val="tx"/>
                    </a:ext>
                  </a:extLst>
                </a:hlinkClick>
              </a:rPr>
              <a:t>sgiordano@hsri.org</a:t>
            </a:r>
            <a:r>
              <a:rPr lang="en-US" dirty="0"/>
              <a:t> </a:t>
            </a:r>
          </a:p>
        </p:txBody>
      </p:sp>
    </p:spTree>
    <p:extLst>
      <p:ext uri="{BB962C8B-B14F-4D97-AF65-F5344CB8AC3E}">
        <p14:creationId xmlns:p14="http://schemas.microsoft.com/office/powerpoint/2010/main" val="410238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8F9A62-8AE8-4FD3-BAF3-A95E9F5632E4}"/>
              </a:ext>
            </a:extLst>
          </p:cNvPr>
          <p:cNvSpPr>
            <a:spLocks noGrp="1"/>
          </p:cNvSpPr>
          <p:nvPr>
            <p:ph type="ctrTitle"/>
          </p:nvPr>
        </p:nvSpPr>
        <p:spPr/>
        <p:txBody>
          <a:bodyPr/>
          <a:lstStyle/>
          <a:p>
            <a:r>
              <a:rPr lang="en-US" dirty="0"/>
              <a:t>Setting the Stage</a:t>
            </a:r>
          </a:p>
        </p:txBody>
      </p:sp>
      <p:sp>
        <p:nvSpPr>
          <p:cNvPr id="8" name="Subtitle 7">
            <a:extLst>
              <a:ext uri="{FF2B5EF4-FFF2-40B4-BE49-F238E27FC236}">
                <a16:creationId xmlns:a16="http://schemas.microsoft.com/office/drawing/2014/main" id="{B5A5F0D4-5287-4E4E-80F4-6D3934F4D9A3}"/>
              </a:ext>
            </a:extLst>
          </p:cNvPr>
          <p:cNvSpPr>
            <a:spLocks noGrp="1"/>
          </p:cNvSpPr>
          <p:nvPr>
            <p:ph type="subTitle" idx="1"/>
          </p:nvPr>
        </p:nvSpPr>
        <p:spPr/>
        <p:txBody>
          <a:bodyPr/>
          <a:lstStyle/>
          <a:p>
            <a:r>
              <a:rPr lang="en-US" dirty="0"/>
              <a:t>Why social connectedness is important </a:t>
            </a:r>
          </a:p>
        </p:txBody>
      </p:sp>
      <p:sp>
        <p:nvSpPr>
          <p:cNvPr id="5" name="Footer Placeholder 4">
            <a:extLst>
              <a:ext uri="{FF2B5EF4-FFF2-40B4-BE49-F238E27FC236}">
                <a16:creationId xmlns:a16="http://schemas.microsoft.com/office/drawing/2014/main" id="{2D03F9B8-DCBF-4F73-BD2D-2DAD80C1EB69}"/>
              </a:ext>
            </a:extLst>
          </p:cNvPr>
          <p:cNvSpPr>
            <a:spLocks noGrp="1"/>
          </p:cNvSpPr>
          <p:nvPr>
            <p:ph type="ftr" sz="quarter" idx="4294967295"/>
          </p:nvPr>
        </p:nvSpPr>
        <p:spPr>
          <a:xfrm>
            <a:off x="2" y="6459540"/>
            <a:ext cx="5559425" cy="365125"/>
          </a:xfrm>
        </p:spPr>
        <p:txBody>
          <a:bodyPr/>
          <a:lstStyle/>
          <a:p>
            <a:r>
              <a:rPr lang="en-US"/>
              <a:t>National Core Indicators - Aging and Disabilities</a:t>
            </a:r>
            <a:endParaRPr lang="en-US" dirty="0"/>
          </a:p>
        </p:txBody>
      </p:sp>
      <p:sp>
        <p:nvSpPr>
          <p:cNvPr id="6" name="Slide Number Placeholder 5">
            <a:extLst>
              <a:ext uri="{FF2B5EF4-FFF2-40B4-BE49-F238E27FC236}">
                <a16:creationId xmlns:a16="http://schemas.microsoft.com/office/drawing/2014/main" id="{B6CA90AD-EA85-4660-883C-F6B4A3D6D8BA}"/>
              </a:ext>
            </a:extLst>
          </p:cNvPr>
          <p:cNvSpPr>
            <a:spLocks noGrp="1"/>
          </p:cNvSpPr>
          <p:nvPr>
            <p:ph type="sldNum" sz="quarter" idx="4294967295"/>
          </p:nvPr>
        </p:nvSpPr>
        <p:spPr>
          <a:xfrm>
            <a:off x="8159750" y="6459540"/>
            <a:ext cx="984250" cy="365125"/>
          </a:xfrm>
        </p:spPr>
        <p:txBody>
          <a:bodyPr/>
          <a:lstStyle/>
          <a:p>
            <a:fld id="{69A5F555-58CE-45E6-938E-77EBA57E5C55}" type="slidenum">
              <a:rPr lang="en-US" smtClean="0"/>
              <a:t>4</a:t>
            </a:fld>
            <a:endParaRPr lang="en-US" dirty="0"/>
          </a:p>
        </p:txBody>
      </p:sp>
    </p:spTree>
    <p:extLst>
      <p:ext uri="{BB962C8B-B14F-4D97-AF65-F5344CB8AC3E}">
        <p14:creationId xmlns:p14="http://schemas.microsoft.com/office/powerpoint/2010/main" val="2802788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225345"/>
            <a:ext cx="6400800" cy="1660208"/>
          </a:xfrm>
        </p:spPr>
        <p:txBody>
          <a:bodyPr>
            <a:normAutofit/>
          </a:bodyPr>
          <a:lstStyle/>
          <a:p>
            <a:r>
              <a:rPr lang="en-US" dirty="0"/>
              <a:t>Understanding Social Isolation and its Impacts</a:t>
            </a:r>
            <a:br>
              <a:rPr lang="en-US" dirty="0"/>
            </a:br>
            <a:endParaRPr lang="en-US" dirty="0"/>
          </a:p>
        </p:txBody>
      </p:sp>
      <p:sp>
        <p:nvSpPr>
          <p:cNvPr id="3" name="Subtitle 2"/>
          <p:cNvSpPr>
            <a:spLocks noGrp="1"/>
          </p:cNvSpPr>
          <p:nvPr>
            <p:ph type="subTitle" idx="1"/>
          </p:nvPr>
        </p:nvSpPr>
        <p:spPr/>
        <p:txBody>
          <a:bodyPr/>
          <a:lstStyle/>
          <a:p>
            <a:r>
              <a:rPr lang="en-US" dirty="0"/>
              <a:t>NCI-AD webinar, February 3, 2021</a:t>
            </a:r>
          </a:p>
        </p:txBody>
      </p:sp>
    </p:spTree>
    <p:extLst>
      <p:ext uri="{BB962C8B-B14F-4D97-AF65-F5344CB8AC3E}">
        <p14:creationId xmlns:p14="http://schemas.microsoft.com/office/powerpoint/2010/main" val="1687356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Loneliness and Social Isolation</a:t>
            </a:r>
          </a:p>
        </p:txBody>
      </p:sp>
      <p:sp>
        <p:nvSpPr>
          <p:cNvPr id="3" name="Content Placeholder 2"/>
          <p:cNvSpPr>
            <a:spLocks noGrp="1"/>
          </p:cNvSpPr>
          <p:nvPr>
            <p:ph idx="1"/>
          </p:nvPr>
        </p:nvSpPr>
        <p:spPr/>
        <p:txBody>
          <a:bodyPr>
            <a:normAutofit/>
          </a:bodyPr>
          <a:lstStyle/>
          <a:p>
            <a:r>
              <a:rPr lang="en-US" sz="2800" dirty="0">
                <a:solidFill>
                  <a:schemeClr val="tx1"/>
                </a:solidFill>
              </a:rPr>
              <a:t>Loneliness stems from feelings of being alone; it can engender sadness and emotional distress.</a:t>
            </a:r>
          </a:p>
          <a:p>
            <a:pPr>
              <a:buFont typeface="Arial" panose="020B0604020202020204" pitchFamily="34" charset="0"/>
              <a:buChar char="•"/>
            </a:pPr>
            <a:r>
              <a:rPr lang="en-US" sz="2800" dirty="0">
                <a:solidFill>
                  <a:schemeClr val="tx1"/>
                </a:solidFill>
              </a:rPr>
              <a:t>Social isolation is a lack of </a:t>
            </a:r>
          </a:p>
          <a:p>
            <a:pPr marL="0" indent="0">
              <a:spcBef>
                <a:spcPts val="0"/>
              </a:spcBef>
              <a:buNone/>
            </a:pPr>
            <a:r>
              <a:rPr lang="en-US" sz="2800" dirty="0">
                <a:solidFill>
                  <a:schemeClr val="tx1"/>
                </a:solidFill>
              </a:rPr>
              <a:t>    social connections. </a:t>
            </a:r>
          </a:p>
          <a:p>
            <a:r>
              <a:rPr lang="en-US" sz="2800" dirty="0">
                <a:solidFill>
                  <a:schemeClr val="tx1"/>
                </a:solidFill>
              </a:rPr>
              <a:t>Social isolation can lead to </a:t>
            </a:r>
          </a:p>
          <a:p>
            <a:pPr marL="0" indent="0">
              <a:spcBef>
                <a:spcPts val="0"/>
              </a:spcBef>
              <a:buNone/>
            </a:pPr>
            <a:r>
              <a:rPr lang="en-US" sz="2800" dirty="0">
                <a:solidFill>
                  <a:schemeClr val="tx1"/>
                </a:solidFill>
              </a:rPr>
              <a:t>    loneliness for some individuals. </a:t>
            </a:r>
          </a:p>
        </p:txBody>
      </p:sp>
      <p:sp>
        <p:nvSpPr>
          <p:cNvPr id="4" name="Slide Number Placeholder 3"/>
          <p:cNvSpPr>
            <a:spLocks noGrp="1"/>
          </p:cNvSpPr>
          <p:nvPr>
            <p:ph type="sldNum" sz="quarter" idx="12"/>
          </p:nvPr>
        </p:nvSpPr>
        <p:spPr/>
        <p:txBody>
          <a:bodyPr/>
          <a:lstStyle/>
          <a:p>
            <a:pPr defTabSz="609585"/>
            <a:fld id="{ED076490-EB40-A641-A897-AD17FAA32DF9}" type="slidenum">
              <a:rPr lang="en-US">
                <a:solidFill>
                  <a:prstClr val="white"/>
                </a:solidFill>
              </a:rPr>
              <a:pPr defTabSz="609585"/>
              <a:t>6</a:t>
            </a:fld>
            <a:endParaRPr lang="en-US" dirty="0">
              <a:solidFill>
                <a:prstClr val="white"/>
              </a:solidFill>
            </a:endParaRPr>
          </a:p>
        </p:txBody>
      </p:sp>
      <p:pic>
        <p:nvPicPr>
          <p:cNvPr id="6" name="Picture 5" descr="A picture containing person, window, indoor, person&#10;&#10;Description automatically generated">
            <a:extLst>
              <a:ext uri="{FF2B5EF4-FFF2-40B4-BE49-F238E27FC236}">
                <a16:creationId xmlns:a16="http://schemas.microsoft.com/office/drawing/2014/main" id="{18603E21-61FE-49C8-AA5F-27CD1E56E1ED}"/>
              </a:ext>
            </a:extLst>
          </p:cNvPr>
          <p:cNvPicPr>
            <a:picLocks noChangeAspect="1"/>
          </p:cNvPicPr>
          <p:nvPr/>
        </p:nvPicPr>
        <p:blipFill>
          <a:blip r:embed="rId3"/>
          <a:stretch>
            <a:fillRect/>
          </a:stretch>
        </p:blipFill>
        <p:spPr>
          <a:xfrm>
            <a:off x="6013626" y="3007045"/>
            <a:ext cx="1610497" cy="2298641"/>
          </a:xfrm>
          <a:prstGeom prst="rect">
            <a:avLst/>
          </a:prstGeom>
        </p:spPr>
      </p:pic>
    </p:spTree>
    <p:extLst>
      <p:ext uri="{BB962C8B-B14F-4D97-AF65-F5344CB8AC3E}">
        <p14:creationId xmlns:p14="http://schemas.microsoft.com/office/powerpoint/2010/main" val="105643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 on Health and Wellbeing</a:t>
            </a:r>
          </a:p>
        </p:txBody>
      </p:sp>
      <p:sp>
        <p:nvSpPr>
          <p:cNvPr id="3" name="Content Placeholder 2"/>
          <p:cNvSpPr>
            <a:spLocks noGrp="1"/>
          </p:cNvSpPr>
          <p:nvPr>
            <p:ph idx="1"/>
          </p:nvPr>
        </p:nvSpPr>
        <p:spPr>
          <a:xfrm>
            <a:off x="457200" y="1564105"/>
            <a:ext cx="8229600" cy="3887371"/>
          </a:xfrm>
        </p:spPr>
        <p:txBody>
          <a:bodyPr>
            <a:normAutofit fontScale="25000" lnSpcReduction="20000"/>
          </a:bodyPr>
          <a:lstStyle/>
          <a:p>
            <a:r>
              <a:rPr lang="en-US" sz="9600" dirty="0">
                <a:solidFill>
                  <a:schemeClr val="tx1"/>
                </a:solidFill>
              </a:rPr>
              <a:t>Social isolation can have negative impacts to older adult physical health, including early mortality, high blood pressure, and heart disease.</a:t>
            </a:r>
          </a:p>
          <a:p>
            <a:pPr marL="0" indent="0">
              <a:buNone/>
            </a:pPr>
            <a:endParaRPr lang="en-US" sz="9600" dirty="0">
              <a:solidFill>
                <a:schemeClr val="tx1"/>
              </a:solidFill>
            </a:endParaRPr>
          </a:p>
          <a:p>
            <a:r>
              <a:rPr lang="en-US" sz="9600" dirty="0">
                <a:solidFill>
                  <a:schemeClr val="tx1"/>
                </a:solidFill>
              </a:rPr>
              <a:t>The influence of social isolation on risk for mortality is comparable with well-established risk factors for mortality. (</a:t>
            </a:r>
            <a:r>
              <a:rPr lang="en-US" sz="5600" i="1" dirty="0">
                <a:solidFill>
                  <a:schemeClr val="tx1"/>
                </a:solidFill>
              </a:rPr>
              <a:t>Loneliness and Social Isolation as Risk Factors for Mortality: A Meta-Analytic Review</a:t>
            </a:r>
            <a:r>
              <a:rPr lang="en-US" sz="5600" dirty="0">
                <a:solidFill>
                  <a:schemeClr val="tx1"/>
                </a:solidFill>
              </a:rPr>
              <a:t>, </a:t>
            </a:r>
            <a:r>
              <a:rPr lang="fr-FR" sz="5600" dirty="0">
                <a:solidFill>
                  <a:schemeClr val="tx1"/>
                </a:solidFill>
              </a:rPr>
              <a:t>Perspectives on </a:t>
            </a:r>
            <a:r>
              <a:rPr lang="fr-FR" sz="5600" dirty="0" err="1">
                <a:solidFill>
                  <a:schemeClr val="tx1"/>
                </a:solidFill>
              </a:rPr>
              <a:t>Psychological</a:t>
            </a:r>
            <a:r>
              <a:rPr lang="fr-FR" sz="5600" dirty="0">
                <a:solidFill>
                  <a:schemeClr val="tx1"/>
                </a:solidFill>
              </a:rPr>
              <a:t> Science 2015, Vol. 10(2) 227 –237</a:t>
            </a:r>
            <a:r>
              <a:rPr lang="fr-FR" sz="9600" dirty="0">
                <a:solidFill>
                  <a:schemeClr val="tx1"/>
                </a:solidFill>
              </a:rPr>
              <a:t>)</a:t>
            </a:r>
          </a:p>
          <a:p>
            <a:pPr marL="0" indent="0">
              <a:buNone/>
            </a:pPr>
            <a:endParaRPr lang="en-US" sz="9600" dirty="0">
              <a:solidFill>
                <a:schemeClr val="tx1"/>
              </a:solidFill>
            </a:endParaRPr>
          </a:p>
          <a:p>
            <a:r>
              <a:rPr lang="en-US" sz="9600" dirty="0">
                <a:solidFill>
                  <a:schemeClr val="tx1"/>
                </a:solidFill>
              </a:rPr>
              <a:t>Loneliness also has an impact on mental and emotional health, as older adults experiencing loneliness are at increased risk of depression and cognitive decline.</a:t>
            </a:r>
          </a:p>
          <a:p>
            <a:r>
              <a:rPr lang="en-US" u="sng" dirty="0">
                <a:solidFill>
                  <a:srgbClr val="FFFFFF"/>
                </a:solidFill>
                <a:hlinkClick r:id="rId3">
                  <a:extLst>
                    <a:ext uri="{A12FA001-AC4F-418D-AE19-62706E023703}">
                      <ahyp:hlinkClr xmlns:ahyp="http://schemas.microsoft.com/office/drawing/2018/hyperlinkcolor" val="tx"/>
                    </a:ext>
                  </a:extLst>
                </a:hlinkClick>
              </a:rPr>
              <a:t>:/0/15/5797.full</a:t>
            </a:r>
            <a:endParaRPr lang="en-US" dirty="0"/>
          </a:p>
          <a:p>
            <a:endParaRPr lang="en-US" dirty="0"/>
          </a:p>
        </p:txBody>
      </p:sp>
      <p:sp>
        <p:nvSpPr>
          <p:cNvPr id="4" name="Slide Number Placeholder 3"/>
          <p:cNvSpPr>
            <a:spLocks noGrp="1"/>
          </p:cNvSpPr>
          <p:nvPr>
            <p:ph type="sldNum" sz="quarter" idx="12"/>
          </p:nvPr>
        </p:nvSpPr>
        <p:spPr/>
        <p:txBody>
          <a:bodyPr/>
          <a:lstStyle/>
          <a:p>
            <a:pPr defTabSz="609585"/>
            <a:fld id="{ED076490-EB40-A641-A897-AD17FAA32DF9}" type="slidenum">
              <a:rPr lang="en-US">
                <a:solidFill>
                  <a:prstClr val="white"/>
                </a:solidFill>
              </a:rPr>
              <a:pPr defTabSz="609585"/>
              <a:t>7</a:t>
            </a:fld>
            <a:endParaRPr lang="en-US" dirty="0">
              <a:solidFill>
                <a:prstClr val="white"/>
              </a:solidFill>
            </a:endParaRPr>
          </a:p>
        </p:txBody>
      </p:sp>
    </p:spTree>
    <p:extLst>
      <p:ext uri="{BB962C8B-B14F-4D97-AF65-F5344CB8AC3E}">
        <p14:creationId xmlns:p14="http://schemas.microsoft.com/office/powerpoint/2010/main" val="3079670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Impacts on Expenditures and </a:t>
            </a:r>
            <a:br>
              <a:rPr lang="en-US" dirty="0"/>
            </a:br>
            <a:r>
              <a:rPr lang="en-US" dirty="0"/>
              <a:t>Service Utilization</a:t>
            </a:r>
          </a:p>
        </p:txBody>
      </p:sp>
      <p:sp>
        <p:nvSpPr>
          <p:cNvPr id="3" name="Content Placeholder 2"/>
          <p:cNvSpPr>
            <a:spLocks noGrp="1"/>
          </p:cNvSpPr>
          <p:nvPr>
            <p:ph idx="1"/>
          </p:nvPr>
        </p:nvSpPr>
        <p:spPr/>
        <p:txBody>
          <a:bodyPr>
            <a:normAutofit fontScale="85000" lnSpcReduction="10000"/>
          </a:bodyPr>
          <a:lstStyle/>
          <a:p>
            <a:r>
              <a:rPr lang="en-US" dirty="0">
                <a:solidFill>
                  <a:schemeClr val="tx1"/>
                </a:solidFill>
              </a:rPr>
              <a:t>Social isolation and loneliness have personal and social costs.</a:t>
            </a:r>
          </a:p>
          <a:p>
            <a:r>
              <a:rPr lang="en-US" dirty="0">
                <a:solidFill>
                  <a:schemeClr val="tx1"/>
                </a:solidFill>
              </a:rPr>
              <a:t>One study found that a lack of social contacts among older adults resulted in greater health care spending in fee-for-service Medicare, totaling over $1,600 more per beneficiary per year than beneficiaries with typical social contacts.</a:t>
            </a:r>
          </a:p>
          <a:p>
            <a:r>
              <a:rPr lang="en-US" dirty="0">
                <a:solidFill>
                  <a:schemeClr val="tx1"/>
                </a:solidFill>
              </a:rPr>
              <a:t>Research also found that older adults living alone and experiencing loneliness were also more likely to need assistance from community programs.</a:t>
            </a:r>
          </a:p>
          <a:p>
            <a:endParaRPr lang="en-US" dirty="0"/>
          </a:p>
        </p:txBody>
      </p:sp>
      <p:sp>
        <p:nvSpPr>
          <p:cNvPr id="4" name="Slide Number Placeholder 3"/>
          <p:cNvSpPr>
            <a:spLocks noGrp="1"/>
          </p:cNvSpPr>
          <p:nvPr>
            <p:ph type="sldNum" sz="quarter" idx="12"/>
          </p:nvPr>
        </p:nvSpPr>
        <p:spPr/>
        <p:txBody>
          <a:bodyPr/>
          <a:lstStyle/>
          <a:p>
            <a:pPr defTabSz="609585"/>
            <a:fld id="{ED076490-EB40-A641-A897-AD17FAA32DF9}" type="slidenum">
              <a:rPr lang="en-US">
                <a:solidFill>
                  <a:prstClr val="white"/>
                </a:solidFill>
              </a:rPr>
              <a:pPr defTabSz="609585"/>
              <a:t>8</a:t>
            </a:fld>
            <a:endParaRPr lang="en-US" dirty="0">
              <a:solidFill>
                <a:prstClr val="white"/>
              </a:solidFill>
            </a:endParaRPr>
          </a:p>
        </p:txBody>
      </p:sp>
    </p:spTree>
    <p:extLst>
      <p:ext uri="{BB962C8B-B14F-4D97-AF65-F5344CB8AC3E}">
        <p14:creationId xmlns:p14="http://schemas.microsoft.com/office/powerpoint/2010/main" val="99190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Growing Awareness of Social Isolation as a Social Determinant of Health</a:t>
            </a:r>
          </a:p>
        </p:txBody>
      </p:sp>
      <p:sp>
        <p:nvSpPr>
          <p:cNvPr id="3" name="Content Placeholder 2"/>
          <p:cNvSpPr>
            <a:spLocks noGrp="1"/>
          </p:cNvSpPr>
          <p:nvPr>
            <p:ph idx="1"/>
          </p:nvPr>
        </p:nvSpPr>
        <p:spPr/>
        <p:txBody>
          <a:bodyPr>
            <a:normAutofit fontScale="70000" lnSpcReduction="20000"/>
          </a:bodyPr>
          <a:lstStyle/>
          <a:p>
            <a:r>
              <a:rPr lang="en-US" sz="3400" dirty="0">
                <a:solidFill>
                  <a:schemeClr val="tx1"/>
                </a:solidFill>
              </a:rPr>
              <a:t>With research documenting the health impacts of social isolation and loneliness, there is growing recognition that these conditions are social determinants of health.  </a:t>
            </a:r>
          </a:p>
          <a:p>
            <a:r>
              <a:rPr lang="en-US" sz="3400" dirty="0">
                <a:solidFill>
                  <a:schemeClr val="tx1"/>
                </a:solidFill>
              </a:rPr>
              <a:t>Loneliness and social isolation are experienced by adults across the age span. </a:t>
            </a:r>
          </a:p>
          <a:p>
            <a:r>
              <a:rPr lang="en-US" sz="3400" dirty="0">
                <a:solidFill>
                  <a:schemeClr val="tx1"/>
                </a:solidFill>
              </a:rPr>
              <a:t>Life events/transitions might lead to decreased social connections for older adults. At the same time, life experience can foster resilience. </a:t>
            </a:r>
          </a:p>
          <a:p>
            <a:r>
              <a:rPr lang="en-US" sz="3400" dirty="0">
                <a:solidFill>
                  <a:schemeClr val="tx1"/>
                </a:solidFill>
              </a:rPr>
              <a:t>The COVID-19 pandemic and public health emergency have created conditions that increase social isolation while also spurring new initiatives and approaches to addressing isolation and enhancing social connections.</a:t>
            </a:r>
          </a:p>
          <a:p>
            <a:endParaRPr lang="en-US" dirty="0"/>
          </a:p>
        </p:txBody>
      </p:sp>
      <p:sp>
        <p:nvSpPr>
          <p:cNvPr id="4" name="Slide Number Placeholder 3"/>
          <p:cNvSpPr>
            <a:spLocks noGrp="1"/>
          </p:cNvSpPr>
          <p:nvPr>
            <p:ph type="sldNum" sz="quarter" idx="12"/>
          </p:nvPr>
        </p:nvSpPr>
        <p:spPr/>
        <p:txBody>
          <a:bodyPr/>
          <a:lstStyle/>
          <a:p>
            <a:pPr defTabSz="609585"/>
            <a:fld id="{ED076490-EB40-A641-A897-AD17FAA32DF9}" type="slidenum">
              <a:rPr lang="en-US">
                <a:solidFill>
                  <a:prstClr val="white"/>
                </a:solidFill>
              </a:rPr>
              <a:pPr defTabSz="609585"/>
              <a:t>9</a:t>
            </a:fld>
            <a:endParaRPr lang="en-US" dirty="0">
              <a:solidFill>
                <a:prstClr val="white"/>
              </a:solidFill>
            </a:endParaRPr>
          </a:p>
        </p:txBody>
      </p:sp>
    </p:spTree>
    <p:extLst>
      <p:ext uri="{BB962C8B-B14F-4D97-AF65-F5344CB8AC3E}">
        <p14:creationId xmlns:p14="http://schemas.microsoft.com/office/powerpoint/2010/main" val="233046282"/>
      </p:ext>
    </p:extLst>
  </p:cSld>
  <p:clrMapOvr>
    <a:masterClrMapping/>
  </p:clrMapOvr>
</p:sld>
</file>

<file path=ppt/theme/theme1.xml><?xml version="1.0" encoding="utf-8"?>
<a:theme xmlns:a="http://schemas.openxmlformats.org/drawingml/2006/main" name="Retrospect">
  <a:themeElements>
    <a:clrScheme name="Custom 16">
      <a:dk1>
        <a:sysClr val="windowText" lastClr="000000"/>
      </a:dk1>
      <a:lt1>
        <a:sysClr val="window" lastClr="FFFFFF"/>
      </a:lt1>
      <a:dk2>
        <a:srgbClr val="455F51"/>
      </a:dk2>
      <a:lt2>
        <a:srgbClr val="E2DFCC"/>
      </a:lt2>
      <a:accent1>
        <a:srgbClr val="FF9900"/>
      </a:accent1>
      <a:accent2>
        <a:srgbClr val="77BD43"/>
      </a:accent2>
      <a:accent3>
        <a:srgbClr val="1A8FA1"/>
      </a:accent3>
      <a:accent4>
        <a:srgbClr val="087D92"/>
      </a:accent4>
      <a:accent5>
        <a:srgbClr val="5DAB92"/>
      </a:accent5>
      <a:accent6>
        <a:srgbClr val="E4A426"/>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CI-AD template" id="{A42BDD9B-8E45-4468-BB59-2B65E92FC227}" vid="{0D060D31-7626-4231-BDDF-00EBF422E3F9}"/>
    </a:ext>
  </a:extLst>
</a:theme>
</file>

<file path=ppt/theme/theme2.xml><?xml version="1.0" encoding="utf-8"?>
<a:theme xmlns:a="http://schemas.openxmlformats.org/drawingml/2006/main" name="ADvancing States General PPT Template 2020">
  <a:themeElements>
    <a:clrScheme name="ADS_March2020_updated">
      <a:dk1>
        <a:sysClr val="windowText" lastClr="000000"/>
      </a:dk1>
      <a:lt1>
        <a:sysClr val="window" lastClr="FFFFFF"/>
      </a:lt1>
      <a:dk2>
        <a:srgbClr val="006274"/>
      </a:dk2>
      <a:lt2>
        <a:srgbClr val="414042"/>
      </a:lt2>
      <a:accent1>
        <a:srgbClr val="4E8195"/>
      </a:accent1>
      <a:accent2>
        <a:srgbClr val="328432"/>
      </a:accent2>
      <a:accent3>
        <a:srgbClr val="98C432"/>
      </a:accent3>
      <a:accent4>
        <a:srgbClr val="711F7E"/>
      </a:accent4>
      <a:accent5>
        <a:srgbClr val="8F4A9D"/>
      </a:accent5>
      <a:accent6>
        <a:srgbClr val="70AFDE"/>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vancing States General PPT Template 2020" id="{AB506B15-F496-47EB-815C-2EC0CDF29E11}" vid="{BFB9AB5D-47D5-4A39-940D-1FACA050D5B9}"/>
    </a:ext>
  </a:extLst>
</a:theme>
</file>

<file path=ppt/theme/theme3.xml><?xml version="1.0" encoding="utf-8"?>
<a:theme xmlns:a="http://schemas.openxmlformats.org/drawingml/2006/main" name="Custom Design">
  <a:themeElements>
    <a:clrScheme name="ADS_March2020_updated">
      <a:dk1>
        <a:sysClr val="windowText" lastClr="000000"/>
      </a:dk1>
      <a:lt1>
        <a:sysClr val="window" lastClr="FFFFFF"/>
      </a:lt1>
      <a:dk2>
        <a:srgbClr val="006274"/>
      </a:dk2>
      <a:lt2>
        <a:srgbClr val="414042"/>
      </a:lt2>
      <a:accent1>
        <a:srgbClr val="4E8195"/>
      </a:accent1>
      <a:accent2>
        <a:srgbClr val="328432"/>
      </a:accent2>
      <a:accent3>
        <a:srgbClr val="98C432"/>
      </a:accent3>
      <a:accent4>
        <a:srgbClr val="711F7E"/>
      </a:accent4>
      <a:accent5>
        <a:srgbClr val="8F4A9D"/>
      </a:accent5>
      <a:accent6>
        <a:srgbClr val="70AFDE"/>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vancing States General PPT Template 2020" id="{AB506B15-F496-47EB-815C-2EC0CDF29E11}" vid="{AC9C3A42-9740-4606-94A3-520C2C87BBB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3906</Words>
  <Application>Microsoft Office PowerPoint</Application>
  <PresentationFormat>On-screen Show (4:3)</PresentationFormat>
  <Paragraphs>290</Paragraphs>
  <Slides>32</Slides>
  <Notes>24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Calibri Light</vt:lpstr>
      <vt:lpstr>Wingdings</vt:lpstr>
      <vt:lpstr>Retrospect</vt:lpstr>
      <vt:lpstr>ADvancing States General PPT Template 2020</vt:lpstr>
      <vt:lpstr>Custom Design</vt:lpstr>
      <vt:lpstr>NCI-AD: Spotlight on Social Connectedness </vt:lpstr>
      <vt:lpstr>2018-19 NCI-AD Snapshot!</vt:lpstr>
      <vt:lpstr>NCI-AD Data Spotlight </vt:lpstr>
      <vt:lpstr>Setting the Stage</vt:lpstr>
      <vt:lpstr>Understanding Social Isolation and its Impacts </vt:lpstr>
      <vt:lpstr>Loneliness and Social Isolation</vt:lpstr>
      <vt:lpstr>Impacts on Health and Wellbeing</vt:lpstr>
      <vt:lpstr>Impacts on Expenditures and  Service Utilization</vt:lpstr>
      <vt:lpstr>Growing Awareness of Social Isolation as a Social Determinant of Health</vt:lpstr>
      <vt:lpstr>COVID-19 and Social Isolation: Impacts on Home and Community Settings</vt:lpstr>
      <vt:lpstr>COVID-19 and Social Isolation: Impacts on Residential Settings</vt:lpstr>
      <vt:lpstr>Social Isolation: States and Communities Respond</vt:lpstr>
      <vt:lpstr>Social Isolation: National Efforts </vt:lpstr>
      <vt:lpstr>PowerPoint Presentation</vt:lpstr>
      <vt:lpstr>NCI-AD Data and Social Connectedness</vt:lpstr>
      <vt:lpstr>What is NCI-AD?</vt:lpstr>
      <vt:lpstr>2018-19 NCI-AD National Data: Quick Facts </vt:lpstr>
      <vt:lpstr>PowerPoint Presentation</vt:lpstr>
      <vt:lpstr>14%  reported they are often  sad or depressed</vt:lpstr>
      <vt:lpstr>The 14% of respondents who were often sad or depressed were MORE LIKELY* to …</vt:lpstr>
      <vt:lpstr>Respondents under 65 were MORE LIKELY* to often feel sad or depressed </vt:lpstr>
      <vt:lpstr>White respondents were MORE LIKELY* to often feel sad or depressed compared to Black respondents</vt:lpstr>
      <vt:lpstr>The 14% of respondents who were often sad or depressed were LESS LIKELY* to…</vt:lpstr>
      <vt:lpstr>50%  said they were as active in their community as they want to be</vt:lpstr>
      <vt:lpstr>Respondents 65 and older were MORE LIKELY* to report they are as active in their community as they want to be (51%)</vt:lpstr>
      <vt:lpstr>White respondents were MORE LIKELY* to report they are as active in their community as they want to be compared to Black respondents</vt:lpstr>
      <vt:lpstr>The 50% of respondents who were as active in their community as they want to be were MORE LIKELY* to…</vt:lpstr>
      <vt:lpstr>The 50% of respondents who were are as active in their community as they want to be were MORE LIKELY* to…</vt:lpstr>
      <vt:lpstr>6 in 10 across states get to do the things they enjoy outside of their home as much as they want to</vt:lpstr>
      <vt:lpstr>Anthem &amp; Social Connectedness </vt:lpstr>
      <vt:lpstr>Questions?   Reflections…</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NCI-AD: Spotlight on Social Connectedness</dc:title>
  <dc:creator>April Young</dc:creator>
  <cp:lastModifiedBy>Stephanie Giordano</cp:lastModifiedBy>
  <cp:revision>13</cp:revision>
  <dcterms:created xsi:type="dcterms:W3CDTF">2021-01-27T20:56:51Z</dcterms:created>
  <dcterms:modified xsi:type="dcterms:W3CDTF">2021-02-03T17:32:41Z</dcterms:modified>
</cp:coreProperties>
</file>